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81" r:id="rId6"/>
    <p:sldId id="282" r:id="rId7"/>
    <p:sldId id="283" r:id="rId8"/>
    <p:sldId id="284" r:id="rId9"/>
    <p:sldId id="262" r:id="rId10"/>
    <p:sldId id="287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92" r:id="rId20"/>
    <p:sldId id="293" r:id="rId21"/>
    <p:sldId id="294" r:id="rId22"/>
    <p:sldId id="272" r:id="rId23"/>
    <p:sldId id="288" r:id="rId24"/>
    <p:sldId id="289" r:id="rId25"/>
    <p:sldId id="290" r:id="rId26"/>
    <p:sldId id="291" r:id="rId27"/>
    <p:sldId id="274" r:id="rId28"/>
    <p:sldId id="275" r:id="rId29"/>
    <p:sldId id="286" r:id="rId30"/>
    <p:sldId id="276" r:id="rId31"/>
    <p:sldId id="296" r:id="rId32"/>
    <p:sldId id="297" r:id="rId33"/>
    <p:sldId id="277" r:id="rId34"/>
    <p:sldId id="279" r:id="rId35"/>
    <p:sldId id="280" r:id="rId36"/>
    <p:sldId id="295" r:id="rId37"/>
    <p:sldId id="285" r:id="rId3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7995" autoAdjust="0"/>
  </p:normalViewPr>
  <p:slideViewPr>
    <p:cSldViewPr>
      <p:cViewPr varScale="1">
        <p:scale>
          <a:sx n="63" d="100"/>
          <a:sy n="63" d="100"/>
        </p:scale>
        <p:origin x="-120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3042" y="-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E:\Analysis_200415_Co57_OnePixel_80000ms_-600V_R5_C15_eventDistributionMap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Cd-109 Event Distribution Map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34557330819085"/>
          <c:y val="0.12394319131161237"/>
          <c:w val="0.85192195635739709"/>
          <c:h val="0.7334249008347640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Analysis_200415_Co57_OnePixel_8!$A$2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Analysis_200415_Co57_OnePixel_8!$B$2:$Q$2</c:f>
              <c:numCache>
                <c:formatCode>General</c:formatCode>
                <c:ptCount val="16"/>
                <c:pt idx="0">
                  <c:v>44</c:v>
                </c:pt>
                <c:pt idx="1">
                  <c:v>25</c:v>
                </c:pt>
                <c:pt idx="2">
                  <c:v>17</c:v>
                </c:pt>
                <c:pt idx="3">
                  <c:v>28</c:v>
                </c:pt>
                <c:pt idx="4">
                  <c:v>17</c:v>
                </c:pt>
                <c:pt idx="5">
                  <c:v>14</c:v>
                </c:pt>
                <c:pt idx="6">
                  <c:v>13</c:v>
                </c:pt>
                <c:pt idx="7">
                  <c:v>25</c:v>
                </c:pt>
                <c:pt idx="8">
                  <c:v>21</c:v>
                </c:pt>
                <c:pt idx="9">
                  <c:v>20</c:v>
                </c:pt>
                <c:pt idx="10">
                  <c:v>27</c:v>
                </c:pt>
                <c:pt idx="11">
                  <c:v>17</c:v>
                </c:pt>
                <c:pt idx="12">
                  <c:v>26</c:v>
                </c:pt>
                <c:pt idx="13">
                  <c:v>22</c:v>
                </c:pt>
                <c:pt idx="14">
                  <c:v>26</c:v>
                </c:pt>
                <c:pt idx="15">
                  <c:v>26</c:v>
                </c:pt>
              </c:numCache>
            </c:numRef>
          </c:val>
        </c:ser>
        <c:ser>
          <c:idx val="1"/>
          <c:order val="1"/>
          <c:tx>
            <c:strRef>
              <c:f>Analysis_200415_Co57_OnePixel_8!$A$3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Analysis_200415_Co57_OnePixel_8!$B$3:$Q$3</c:f>
              <c:numCache>
                <c:formatCode>General</c:formatCode>
                <c:ptCount val="16"/>
                <c:pt idx="0">
                  <c:v>25</c:v>
                </c:pt>
                <c:pt idx="1">
                  <c:v>29</c:v>
                </c:pt>
                <c:pt idx="2">
                  <c:v>19</c:v>
                </c:pt>
                <c:pt idx="3">
                  <c:v>18</c:v>
                </c:pt>
                <c:pt idx="4">
                  <c:v>14</c:v>
                </c:pt>
                <c:pt idx="5">
                  <c:v>13</c:v>
                </c:pt>
                <c:pt idx="6">
                  <c:v>15</c:v>
                </c:pt>
                <c:pt idx="7">
                  <c:v>16</c:v>
                </c:pt>
                <c:pt idx="8">
                  <c:v>11</c:v>
                </c:pt>
                <c:pt idx="9">
                  <c:v>15</c:v>
                </c:pt>
                <c:pt idx="10">
                  <c:v>11</c:v>
                </c:pt>
                <c:pt idx="11">
                  <c:v>18</c:v>
                </c:pt>
                <c:pt idx="12">
                  <c:v>20</c:v>
                </c:pt>
                <c:pt idx="13">
                  <c:v>5</c:v>
                </c:pt>
                <c:pt idx="14">
                  <c:v>19</c:v>
                </c:pt>
                <c:pt idx="15">
                  <c:v>21</c:v>
                </c:pt>
              </c:numCache>
            </c:numRef>
          </c:val>
        </c:ser>
        <c:ser>
          <c:idx val="2"/>
          <c:order val="2"/>
          <c:tx>
            <c:strRef>
              <c:f>Analysis_200415_Co57_OnePixel_8!$A$4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Analysis_200415_Co57_OnePixel_8!$B$4:$Q$4</c:f>
              <c:numCache>
                <c:formatCode>General</c:formatCode>
                <c:ptCount val="16"/>
                <c:pt idx="0">
                  <c:v>20</c:v>
                </c:pt>
                <c:pt idx="1">
                  <c:v>20</c:v>
                </c:pt>
                <c:pt idx="2">
                  <c:v>17</c:v>
                </c:pt>
                <c:pt idx="3">
                  <c:v>15</c:v>
                </c:pt>
                <c:pt idx="4">
                  <c:v>25</c:v>
                </c:pt>
                <c:pt idx="5">
                  <c:v>19</c:v>
                </c:pt>
                <c:pt idx="6">
                  <c:v>13</c:v>
                </c:pt>
                <c:pt idx="7">
                  <c:v>11</c:v>
                </c:pt>
                <c:pt idx="8">
                  <c:v>14</c:v>
                </c:pt>
                <c:pt idx="9">
                  <c:v>6</c:v>
                </c:pt>
                <c:pt idx="10">
                  <c:v>15</c:v>
                </c:pt>
                <c:pt idx="11">
                  <c:v>12</c:v>
                </c:pt>
                <c:pt idx="12">
                  <c:v>19</c:v>
                </c:pt>
                <c:pt idx="13">
                  <c:v>23</c:v>
                </c:pt>
                <c:pt idx="14">
                  <c:v>13</c:v>
                </c:pt>
                <c:pt idx="15">
                  <c:v>12</c:v>
                </c:pt>
              </c:numCache>
            </c:numRef>
          </c:val>
        </c:ser>
        <c:ser>
          <c:idx val="3"/>
          <c:order val="3"/>
          <c:tx>
            <c:strRef>
              <c:f>Analysis_200415_Co57_OnePixel_8!$A$5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Analysis_200415_Co57_OnePixel_8!$B$5:$Q$5</c:f>
              <c:numCache>
                <c:formatCode>General</c:formatCode>
                <c:ptCount val="16"/>
                <c:pt idx="0">
                  <c:v>19</c:v>
                </c:pt>
                <c:pt idx="1">
                  <c:v>14</c:v>
                </c:pt>
                <c:pt idx="2">
                  <c:v>15</c:v>
                </c:pt>
                <c:pt idx="3">
                  <c:v>18</c:v>
                </c:pt>
                <c:pt idx="4">
                  <c:v>15</c:v>
                </c:pt>
                <c:pt idx="5">
                  <c:v>10</c:v>
                </c:pt>
                <c:pt idx="6">
                  <c:v>16</c:v>
                </c:pt>
                <c:pt idx="7">
                  <c:v>16</c:v>
                </c:pt>
                <c:pt idx="8">
                  <c:v>18</c:v>
                </c:pt>
                <c:pt idx="9">
                  <c:v>14</c:v>
                </c:pt>
                <c:pt idx="10">
                  <c:v>17</c:v>
                </c:pt>
                <c:pt idx="11">
                  <c:v>12</c:v>
                </c:pt>
                <c:pt idx="12">
                  <c:v>10</c:v>
                </c:pt>
                <c:pt idx="13">
                  <c:v>14</c:v>
                </c:pt>
                <c:pt idx="14">
                  <c:v>13</c:v>
                </c:pt>
                <c:pt idx="15">
                  <c:v>18</c:v>
                </c:pt>
              </c:numCache>
            </c:numRef>
          </c:val>
        </c:ser>
        <c:ser>
          <c:idx val="4"/>
          <c:order val="4"/>
          <c:tx>
            <c:strRef>
              <c:f>Analysis_200415_Co57_OnePixel_8!$A$6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Analysis_200415_Co57_OnePixel_8!$B$6:$Q$6</c:f>
              <c:numCache>
                <c:formatCode>General</c:formatCode>
                <c:ptCount val="16"/>
                <c:pt idx="0">
                  <c:v>15</c:v>
                </c:pt>
                <c:pt idx="1">
                  <c:v>13</c:v>
                </c:pt>
                <c:pt idx="2">
                  <c:v>13</c:v>
                </c:pt>
                <c:pt idx="3">
                  <c:v>18</c:v>
                </c:pt>
                <c:pt idx="4">
                  <c:v>8</c:v>
                </c:pt>
                <c:pt idx="5">
                  <c:v>6</c:v>
                </c:pt>
                <c:pt idx="6">
                  <c:v>9</c:v>
                </c:pt>
                <c:pt idx="7">
                  <c:v>12</c:v>
                </c:pt>
                <c:pt idx="8">
                  <c:v>14</c:v>
                </c:pt>
                <c:pt idx="9">
                  <c:v>12</c:v>
                </c:pt>
                <c:pt idx="10">
                  <c:v>15</c:v>
                </c:pt>
                <c:pt idx="11">
                  <c:v>8</c:v>
                </c:pt>
                <c:pt idx="12">
                  <c:v>13</c:v>
                </c:pt>
                <c:pt idx="13">
                  <c:v>15</c:v>
                </c:pt>
                <c:pt idx="14">
                  <c:v>20</c:v>
                </c:pt>
                <c:pt idx="15">
                  <c:v>13</c:v>
                </c:pt>
              </c:numCache>
            </c:numRef>
          </c:val>
        </c:ser>
        <c:ser>
          <c:idx val="5"/>
          <c:order val="5"/>
          <c:tx>
            <c:strRef>
              <c:f>Analysis_200415_Co57_OnePixel_8!$A$7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Analysis_200415_Co57_OnePixel_8!$B$7:$Q$7</c:f>
              <c:numCache>
                <c:formatCode>General</c:formatCode>
                <c:ptCount val="16"/>
                <c:pt idx="0">
                  <c:v>18</c:v>
                </c:pt>
                <c:pt idx="1">
                  <c:v>9</c:v>
                </c:pt>
                <c:pt idx="2">
                  <c:v>9</c:v>
                </c:pt>
                <c:pt idx="3">
                  <c:v>10</c:v>
                </c:pt>
                <c:pt idx="4">
                  <c:v>9</c:v>
                </c:pt>
                <c:pt idx="5">
                  <c:v>10</c:v>
                </c:pt>
                <c:pt idx="6">
                  <c:v>7</c:v>
                </c:pt>
                <c:pt idx="7">
                  <c:v>10</c:v>
                </c:pt>
                <c:pt idx="8">
                  <c:v>16</c:v>
                </c:pt>
                <c:pt idx="9">
                  <c:v>11</c:v>
                </c:pt>
                <c:pt idx="10">
                  <c:v>6</c:v>
                </c:pt>
                <c:pt idx="11">
                  <c:v>7</c:v>
                </c:pt>
                <c:pt idx="12">
                  <c:v>5</c:v>
                </c:pt>
                <c:pt idx="13">
                  <c:v>19</c:v>
                </c:pt>
                <c:pt idx="14">
                  <c:v>15</c:v>
                </c:pt>
                <c:pt idx="15">
                  <c:v>24</c:v>
                </c:pt>
              </c:numCache>
            </c:numRef>
          </c:val>
        </c:ser>
        <c:ser>
          <c:idx val="6"/>
          <c:order val="6"/>
          <c:tx>
            <c:strRef>
              <c:f>Analysis_200415_Co57_OnePixel_8!$A$8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accent1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6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Analysis_200415_Co57_OnePixel_8!$B$8:$Q$8</c:f>
              <c:numCache>
                <c:formatCode>General</c:formatCode>
                <c:ptCount val="16"/>
                <c:pt idx="0">
                  <c:v>15</c:v>
                </c:pt>
                <c:pt idx="1">
                  <c:v>13</c:v>
                </c:pt>
                <c:pt idx="2">
                  <c:v>13</c:v>
                </c:pt>
                <c:pt idx="3">
                  <c:v>15</c:v>
                </c:pt>
                <c:pt idx="4">
                  <c:v>11</c:v>
                </c:pt>
                <c:pt idx="5">
                  <c:v>11</c:v>
                </c:pt>
                <c:pt idx="6">
                  <c:v>14</c:v>
                </c:pt>
                <c:pt idx="7">
                  <c:v>6</c:v>
                </c:pt>
                <c:pt idx="8">
                  <c:v>12</c:v>
                </c:pt>
                <c:pt idx="9">
                  <c:v>13</c:v>
                </c:pt>
                <c:pt idx="10">
                  <c:v>13</c:v>
                </c:pt>
                <c:pt idx="11">
                  <c:v>19</c:v>
                </c:pt>
                <c:pt idx="12">
                  <c:v>16</c:v>
                </c:pt>
                <c:pt idx="13">
                  <c:v>17</c:v>
                </c:pt>
                <c:pt idx="14">
                  <c:v>17</c:v>
                </c:pt>
                <c:pt idx="15">
                  <c:v>10</c:v>
                </c:pt>
              </c:numCache>
            </c:numRef>
          </c:val>
        </c:ser>
        <c:ser>
          <c:idx val="7"/>
          <c:order val="7"/>
          <c:tx>
            <c:strRef>
              <c:f>Analysis_200415_Co57_OnePixel_8!$A$9</c:f>
              <c:strCache>
                <c:ptCount val="1"/>
                <c:pt idx="0">
                  <c:v>7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accent2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6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Analysis_200415_Co57_OnePixel_8!$B$9:$Q$9</c:f>
              <c:numCache>
                <c:formatCode>General</c:formatCode>
                <c:ptCount val="16"/>
                <c:pt idx="0">
                  <c:v>22</c:v>
                </c:pt>
                <c:pt idx="1">
                  <c:v>19</c:v>
                </c:pt>
                <c:pt idx="2">
                  <c:v>11</c:v>
                </c:pt>
                <c:pt idx="3">
                  <c:v>16</c:v>
                </c:pt>
                <c:pt idx="4">
                  <c:v>12</c:v>
                </c:pt>
                <c:pt idx="5">
                  <c:v>13</c:v>
                </c:pt>
                <c:pt idx="6">
                  <c:v>8</c:v>
                </c:pt>
                <c:pt idx="7">
                  <c:v>19</c:v>
                </c:pt>
                <c:pt idx="8">
                  <c:v>10</c:v>
                </c:pt>
                <c:pt idx="9">
                  <c:v>8</c:v>
                </c:pt>
                <c:pt idx="10">
                  <c:v>15</c:v>
                </c:pt>
                <c:pt idx="11">
                  <c:v>15</c:v>
                </c:pt>
                <c:pt idx="12">
                  <c:v>11</c:v>
                </c:pt>
                <c:pt idx="13">
                  <c:v>14</c:v>
                </c:pt>
                <c:pt idx="14">
                  <c:v>14</c:v>
                </c:pt>
                <c:pt idx="15">
                  <c:v>13</c:v>
                </c:pt>
              </c:numCache>
            </c:numRef>
          </c:val>
        </c:ser>
        <c:ser>
          <c:idx val="8"/>
          <c:order val="8"/>
          <c:tx>
            <c:strRef>
              <c:f>Analysis_200415_Co57_OnePixel_8!$A$10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3">
                <a:lumMod val="60000"/>
                <a:alpha val="85000"/>
              </a:schemeClr>
            </a:solidFill>
            <a:ln w="9525" cap="flat" cmpd="sng" algn="ctr">
              <a:solidFill>
                <a:schemeClr val="accent3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6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Analysis_200415_Co57_OnePixel_8!$B$10:$Q$10</c:f>
              <c:numCache>
                <c:formatCode>General</c:formatCode>
                <c:ptCount val="16"/>
                <c:pt idx="0">
                  <c:v>20</c:v>
                </c:pt>
                <c:pt idx="1">
                  <c:v>14</c:v>
                </c:pt>
                <c:pt idx="2">
                  <c:v>12</c:v>
                </c:pt>
                <c:pt idx="3">
                  <c:v>16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13</c:v>
                </c:pt>
                <c:pt idx="8">
                  <c:v>10</c:v>
                </c:pt>
                <c:pt idx="9">
                  <c:v>15</c:v>
                </c:pt>
                <c:pt idx="10">
                  <c:v>23</c:v>
                </c:pt>
                <c:pt idx="11">
                  <c:v>16</c:v>
                </c:pt>
                <c:pt idx="12">
                  <c:v>20</c:v>
                </c:pt>
                <c:pt idx="13">
                  <c:v>14</c:v>
                </c:pt>
                <c:pt idx="14">
                  <c:v>23</c:v>
                </c:pt>
                <c:pt idx="15">
                  <c:v>7</c:v>
                </c:pt>
              </c:numCache>
            </c:numRef>
          </c:val>
        </c:ser>
        <c:ser>
          <c:idx val="9"/>
          <c:order val="9"/>
          <c:tx>
            <c:strRef>
              <c:f>Analysis_200415_Co57_OnePixel_8!$A$11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4">
                <a:lumMod val="60000"/>
                <a:alpha val="85000"/>
              </a:schemeClr>
            </a:solidFill>
            <a:ln w="9525" cap="flat" cmpd="sng" algn="ctr">
              <a:solidFill>
                <a:schemeClr val="accent4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6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Analysis_200415_Co57_OnePixel_8!$B$11:$Q$11</c:f>
              <c:numCache>
                <c:formatCode>General</c:formatCode>
                <c:ptCount val="16"/>
                <c:pt idx="0">
                  <c:v>24</c:v>
                </c:pt>
                <c:pt idx="1">
                  <c:v>15</c:v>
                </c:pt>
                <c:pt idx="2">
                  <c:v>9</c:v>
                </c:pt>
                <c:pt idx="3">
                  <c:v>17</c:v>
                </c:pt>
                <c:pt idx="4">
                  <c:v>13</c:v>
                </c:pt>
                <c:pt idx="5">
                  <c:v>9</c:v>
                </c:pt>
                <c:pt idx="6">
                  <c:v>10</c:v>
                </c:pt>
                <c:pt idx="7">
                  <c:v>20</c:v>
                </c:pt>
                <c:pt idx="8">
                  <c:v>20</c:v>
                </c:pt>
                <c:pt idx="9">
                  <c:v>12</c:v>
                </c:pt>
                <c:pt idx="10">
                  <c:v>16</c:v>
                </c:pt>
                <c:pt idx="11">
                  <c:v>21</c:v>
                </c:pt>
                <c:pt idx="12">
                  <c:v>11</c:v>
                </c:pt>
                <c:pt idx="13">
                  <c:v>25</c:v>
                </c:pt>
                <c:pt idx="14">
                  <c:v>12</c:v>
                </c:pt>
                <c:pt idx="15">
                  <c:v>19</c:v>
                </c:pt>
              </c:numCache>
            </c:numRef>
          </c:val>
        </c:ser>
        <c:ser>
          <c:idx val="10"/>
          <c:order val="10"/>
          <c:tx>
            <c:strRef>
              <c:f>Analysis_200415_Co57_OnePixel_8!$A$12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chemeClr val="accent5">
                <a:lumMod val="60000"/>
                <a:alpha val="85000"/>
              </a:schemeClr>
            </a:solidFill>
            <a:ln w="9525" cap="flat" cmpd="sng" algn="ctr">
              <a:solidFill>
                <a:schemeClr val="accent5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6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Analysis_200415_Co57_OnePixel_8!$B$12:$Q$12</c:f>
              <c:numCache>
                <c:formatCode>General</c:formatCode>
                <c:ptCount val="16"/>
                <c:pt idx="0">
                  <c:v>24</c:v>
                </c:pt>
                <c:pt idx="1">
                  <c:v>20</c:v>
                </c:pt>
                <c:pt idx="2">
                  <c:v>13</c:v>
                </c:pt>
                <c:pt idx="3">
                  <c:v>6</c:v>
                </c:pt>
                <c:pt idx="4">
                  <c:v>11</c:v>
                </c:pt>
                <c:pt idx="5">
                  <c:v>14</c:v>
                </c:pt>
                <c:pt idx="6">
                  <c:v>14</c:v>
                </c:pt>
                <c:pt idx="7">
                  <c:v>15</c:v>
                </c:pt>
                <c:pt idx="8">
                  <c:v>12</c:v>
                </c:pt>
                <c:pt idx="9">
                  <c:v>26</c:v>
                </c:pt>
                <c:pt idx="10">
                  <c:v>22</c:v>
                </c:pt>
                <c:pt idx="11">
                  <c:v>87</c:v>
                </c:pt>
                <c:pt idx="12">
                  <c:v>821</c:v>
                </c:pt>
                <c:pt idx="13">
                  <c:v>74</c:v>
                </c:pt>
                <c:pt idx="14">
                  <c:v>17</c:v>
                </c:pt>
                <c:pt idx="15">
                  <c:v>16</c:v>
                </c:pt>
              </c:numCache>
            </c:numRef>
          </c:val>
        </c:ser>
        <c:ser>
          <c:idx val="11"/>
          <c:order val="11"/>
          <c:tx>
            <c:strRef>
              <c:f>Analysis_200415_Co57_OnePixel_8!$A$13</c:f>
              <c:strCache>
                <c:ptCount val="1"/>
                <c:pt idx="0">
                  <c:v>11</c:v>
                </c:pt>
              </c:strCache>
            </c:strRef>
          </c:tx>
          <c:spPr>
            <a:solidFill>
              <a:schemeClr val="accent6">
                <a:lumMod val="60000"/>
                <a:alpha val="85000"/>
              </a:schemeClr>
            </a:solidFill>
            <a:ln w="9525" cap="flat" cmpd="sng" algn="ctr">
              <a:solidFill>
                <a:schemeClr val="accent6">
                  <a:lumMod val="6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6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Analysis_200415_Co57_OnePixel_8!$B$13:$Q$13</c:f>
              <c:numCache>
                <c:formatCode>General</c:formatCode>
                <c:ptCount val="16"/>
                <c:pt idx="0">
                  <c:v>22</c:v>
                </c:pt>
                <c:pt idx="1">
                  <c:v>14</c:v>
                </c:pt>
                <c:pt idx="2">
                  <c:v>12</c:v>
                </c:pt>
                <c:pt idx="3">
                  <c:v>7</c:v>
                </c:pt>
                <c:pt idx="4">
                  <c:v>6</c:v>
                </c:pt>
                <c:pt idx="5">
                  <c:v>19</c:v>
                </c:pt>
                <c:pt idx="6">
                  <c:v>14</c:v>
                </c:pt>
                <c:pt idx="7">
                  <c:v>11</c:v>
                </c:pt>
                <c:pt idx="8">
                  <c:v>12</c:v>
                </c:pt>
                <c:pt idx="9">
                  <c:v>21</c:v>
                </c:pt>
                <c:pt idx="10">
                  <c:v>44</c:v>
                </c:pt>
                <c:pt idx="11">
                  <c:v>627</c:v>
                </c:pt>
                <c:pt idx="12">
                  <c:v>9295</c:v>
                </c:pt>
                <c:pt idx="13">
                  <c:v>763</c:v>
                </c:pt>
                <c:pt idx="14">
                  <c:v>32</c:v>
                </c:pt>
                <c:pt idx="15">
                  <c:v>18</c:v>
                </c:pt>
              </c:numCache>
            </c:numRef>
          </c:val>
        </c:ser>
        <c:ser>
          <c:idx val="12"/>
          <c:order val="12"/>
          <c:tx>
            <c:strRef>
              <c:f>Analysis_200415_Co57_OnePixel_8!$A$14</c:f>
              <c:strCache>
                <c:ptCount val="1"/>
                <c:pt idx="0">
                  <c:v>12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accent1">
                  <a:lumMod val="80000"/>
                  <a:lumOff val="2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Analysis_200415_Co57_OnePixel_8!$B$14:$Q$14</c:f>
              <c:numCache>
                <c:formatCode>General</c:formatCode>
                <c:ptCount val="16"/>
                <c:pt idx="0">
                  <c:v>20</c:v>
                </c:pt>
                <c:pt idx="1">
                  <c:v>11</c:v>
                </c:pt>
                <c:pt idx="2">
                  <c:v>16</c:v>
                </c:pt>
                <c:pt idx="3">
                  <c:v>19</c:v>
                </c:pt>
                <c:pt idx="4">
                  <c:v>7</c:v>
                </c:pt>
                <c:pt idx="5">
                  <c:v>15</c:v>
                </c:pt>
                <c:pt idx="6">
                  <c:v>20</c:v>
                </c:pt>
                <c:pt idx="7">
                  <c:v>12</c:v>
                </c:pt>
                <c:pt idx="8">
                  <c:v>16</c:v>
                </c:pt>
                <c:pt idx="9">
                  <c:v>22</c:v>
                </c:pt>
                <c:pt idx="10">
                  <c:v>33</c:v>
                </c:pt>
                <c:pt idx="11">
                  <c:v>105</c:v>
                </c:pt>
                <c:pt idx="12">
                  <c:v>1193</c:v>
                </c:pt>
                <c:pt idx="13">
                  <c:v>86</c:v>
                </c:pt>
                <c:pt idx="14">
                  <c:v>25</c:v>
                </c:pt>
                <c:pt idx="15">
                  <c:v>31</c:v>
                </c:pt>
              </c:numCache>
            </c:numRef>
          </c:val>
        </c:ser>
        <c:ser>
          <c:idx val="13"/>
          <c:order val="13"/>
          <c:tx>
            <c:strRef>
              <c:f>Analysis_200415_Co57_OnePixel_8!$A$15</c:f>
              <c:strCache>
                <c:ptCount val="1"/>
                <c:pt idx="0">
                  <c:v>13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accent2">
                  <a:lumMod val="80000"/>
                  <a:lumOff val="2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Analysis_200415_Co57_OnePixel_8!$B$15:$Q$15</c:f>
              <c:numCache>
                <c:formatCode>General</c:formatCode>
                <c:ptCount val="16"/>
                <c:pt idx="0">
                  <c:v>21</c:v>
                </c:pt>
                <c:pt idx="1">
                  <c:v>14</c:v>
                </c:pt>
                <c:pt idx="2">
                  <c:v>11</c:v>
                </c:pt>
                <c:pt idx="3">
                  <c:v>10</c:v>
                </c:pt>
                <c:pt idx="4">
                  <c:v>10</c:v>
                </c:pt>
                <c:pt idx="5">
                  <c:v>16</c:v>
                </c:pt>
                <c:pt idx="6">
                  <c:v>17</c:v>
                </c:pt>
                <c:pt idx="7">
                  <c:v>20</c:v>
                </c:pt>
                <c:pt idx="8">
                  <c:v>15</c:v>
                </c:pt>
                <c:pt idx="9">
                  <c:v>23</c:v>
                </c:pt>
                <c:pt idx="10">
                  <c:v>23</c:v>
                </c:pt>
                <c:pt idx="11">
                  <c:v>24</c:v>
                </c:pt>
                <c:pt idx="12">
                  <c:v>28</c:v>
                </c:pt>
                <c:pt idx="13">
                  <c:v>33</c:v>
                </c:pt>
                <c:pt idx="14">
                  <c:v>20</c:v>
                </c:pt>
                <c:pt idx="15">
                  <c:v>24</c:v>
                </c:pt>
              </c:numCache>
            </c:numRef>
          </c:val>
        </c:ser>
        <c:ser>
          <c:idx val="14"/>
          <c:order val="14"/>
          <c:tx>
            <c:strRef>
              <c:f>Analysis_200415_Co57_OnePixel_8!$A$16</c:f>
              <c:strCache>
                <c:ptCount val="1"/>
                <c:pt idx="0">
                  <c:v>14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accent3">
                  <a:lumMod val="80000"/>
                  <a:lumOff val="2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Analysis_200415_Co57_OnePixel_8!$B$16:$Q$16</c:f>
              <c:numCache>
                <c:formatCode>General</c:formatCode>
                <c:ptCount val="16"/>
                <c:pt idx="0">
                  <c:v>17</c:v>
                </c:pt>
                <c:pt idx="1">
                  <c:v>8</c:v>
                </c:pt>
                <c:pt idx="2">
                  <c:v>9</c:v>
                </c:pt>
                <c:pt idx="3">
                  <c:v>20</c:v>
                </c:pt>
                <c:pt idx="4">
                  <c:v>15</c:v>
                </c:pt>
                <c:pt idx="5">
                  <c:v>11</c:v>
                </c:pt>
                <c:pt idx="6">
                  <c:v>17</c:v>
                </c:pt>
                <c:pt idx="7">
                  <c:v>20</c:v>
                </c:pt>
                <c:pt idx="8">
                  <c:v>15</c:v>
                </c:pt>
                <c:pt idx="9">
                  <c:v>15</c:v>
                </c:pt>
                <c:pt idx="10">
                  <c:v>22</c:v>
                </c:pt>
                <c:pt idx="11">
                  <c:v>24</c:v>
                </c:pt>
                <c:pt idx="12">
                  <c:v>18</c:v>
                </c:pt>
                <c:pt idx="13">
                  <c:v>28</c:v>
                </c:pt>
                <c:pt idx="14">
                  <c:v>14</c:v>
                </c:pt>
                <c:pt idx="15">
                  <c:v>14</c:v>
                </c:pt>
              </c:numCache>
            </c:numRef>
          </c:val>
        </c:ser>
        <c:ser>
          <c:idx val="15"/>
          <c:order val="15"/>
          <c:tx>
            <c:strRef>
              <c:f>Analysis_200415_Co57_OnePixel_8!$A$17</c:f>
              <c:strCache>
                <c:ptCount val="1"/>
                <c:pt idx="0">
                  <c:v>15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accent4">
                  <a:lumMod val="80000"/>
                  <a:lumOff val="20000"/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80000"/>
                  <a:lumOff val="20000"/>
                  <a:lumMod val="75000"/>
                </a:schemeClr>
              </a:contourClr>
            </a:sp3d>
          </c:spPr>
          <c:invertIfNegative val="0"/>
          <c:cat>
            <c:numRef>
              <c:f>Analysis_200415_Co57_OnePixel_8!$B$1:$Q$1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cat>
          <c:val>
            <c:numRef>
              <c:f>Analysis_200415_Co57_OnePixel_8!$B$17:$Q$17</c:f>
              <c:numCache>
                <c:formatCode>General</c:formatCode>
                <c:ptCount val="16"/>
                <c:pt idx="0">
                  <c:v>27</c:v>
                </c:pt>
                <c:pt idx="1">
                  <c:v>19</c:v>
                </c:pt>
                <c:pt idx="2">
                  <c:v>21</c:v>
                </c:pt>
                <c:pt idx="3">
                  <c:v>24</c:v>
                </c:pt>
                <c:pt idx="4">
                  <c:v>20</c:v>
                </c:pt>
                <c:pt idx="5">
                  <c:v>24</c:v>
                </c:pt>
                <c:pt idx="6">
                  <c:v>17</c:v>
                </c:pt>
                <c:pt idx="7">
                  <c:v>13</c:v>
                </c:pt>
                <c:pt idx="8">
                  <c:v>22</c:v>
                </c:pt>
                <c:pt idx="9">
                  <c:v>21</c:v>
                </c:pt>
                <c:pt idx="10">
                  <c:v>15</c:v>
                </c:pt>
                <c:pt idx="11">
                  <c:v>21</c:v>
                </c:pt>
                <c:pt idx="12">
                  <c:v>28</c:v>
                </c:pt>
                <c:pt idx="13">
                  <c:v>12</c:v>
                </c:pt>
                <c:pt idx="14">
                  <c:v>17</c:v>
                </c:pt>
                <c:pt idx="15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576768"/>
        <c:axId val="108578688"/>
        <c:axId val="108563072"/>
      </c:bar3DChart>
      <c:catAx>
        <c:axId val="108576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Pixel Row Number</a:t>
                </a:r>
              </a:p>
            </c:rich>
          </c:tx>
          <c:layout>
            <c:manualLayout>
              <c:xMode val="edge"/>
              <c:yMode val="edge"/>
              <c:x val="0.4563021855277799"/>
              <c:y val="0.936993928390530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78688"/>
        <c:crosses val="autoZero"/>
        <c:auto val="1"/>
        <c:lblAlgn val="ctr"/>
        <c:lblOffset val="100"/>
        <c:noMultiLvlLbl val="0"/>
      </c:catAx>
      <c:valAx>
        <c:axId val="10857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Counts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76768"/>
        <c:crosses val="autoZero"/>
        <c:crossBetween val="between"/>
      </c:valAx>
      <c:serAx>
        <c:axId val="108563072"/>
        <c:scaling>
          <c:orientation val="minMax"/>
        </c:scaling>
        <c:delete val="0"/>
        <c:axPos val="b"/>
        <c:title>
          <c:tx>
            <c:rich>
              <a:bodyPr rot="-540000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Pixel Column Number</a:t>
                </a:r>
              </a:p>
            </c:rich>
          </c:tx>
          <c:layout>
            <c:manualLayout>
              <c:xMode val="edge"/>
              <c:yMode val="edge"/>
              <c:x val="0.88657832819441262"/>
              <c:y val="0.5226988731671699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78688"/>
        <c:crosses val="autoZero"/>
      </c:ser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4F919-F976-4A41-A96B-8749638FDE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EB16B7-86AA-44F5-808E-693C2096CD95}">
      <dgm:prSet custT="1"/>
      <dgm:spPr/>
      <dgm:t>
        <a:bodyPr/>
        <a:lstStyle/>
        <a:p>
          <a:pPr algn="l" rtl="0"/>
          <a:r>
            <a:rPr lang="en-US" sz="2000" baseline="0" dirty="0" smtClean="0"/>
            <a:t>Introduction</a:t>
          </a:r>
          <a:endParaRPr lang="en-US" sz="2000" dirty="0"/>
        </a:p>
      </dgm:t>
    </dgm:pt>
    <dgm:pt modelId="{9A5CEFB5-5A3D-47B1-B6CF-ADF6A3EFE55A}" type="parTrans" cxnId="{C4D33F11-F819-4F42-A3B2-13E51AC08C6A}">
      <dgm:prSet/>
      <dgm:spPr/>
      <dgm:t>
        <a:bodyPr/>
        <a:lstStyle/>
        <a:p>
          <a:endParaRPr lang="en-US"/>
        </a:p>
      </dgm:t>
    </dgm:pt>
    <dgm:pt modelId="{D78AD237-E6A7-444C-9699-968C7A101247}" type="sibTrans" cxnId="{C4D33F11-F819-4F42-A3B2-13E51AC08C6A}">
      <dgm:prSet/>
      <dgm:spPr/>
      <dgm:t>
        <a:bodyPr/>
        <a:lstStyle/>
        <a:p>
          <a:endParaRPr lang="en-US"/>
        </a:p>
      </dgm:t>
    </dgm:pt>
    <dgm:pt modelId="{8E0D3939-8DB9-4FBB-A2A5-30B9015BB933}">
      <dgm:prSet custT="1"/>
      <dgm:spPr/>
      <dgm:t>
        <a:bodyPr/>
        <a:lstStyle/>
        <a:p>
          <a:pPr algn="l" rtl="0"/>
          <a:r>
            <a:rPr lang="en-US" sz="2000" dirty="0" smtClean="0"/>
            <a:t>CZT Detector Array</a:t>
          </a:r>
          <a:endParaRPr lang="en-US" sz="2000" dirty="0"/>
        </a:p>
      </dgm:t>
    </dgm:pt>
    <dgm:pt modelId="{EFC28D95-9ABD-4E0A-9FA0-23675906F03D}" type="parTrans" cxnId="{73583516-E977-4F34-81FB-D66FDB9493EB}">
      <dgm:prSet/>
      <dgm:spPr/>
      <dgm:t>
        <a:bodyPr/>
        <a:lstStyle/>
        <a:p>
          <a:endParaRPr lang="en-US"/>
        </a:p>
      </dgm:t>
    </dgm:pt>
    <dgm:pt modelId="{88D404DC-C41B-480B-8DD5-07414D19D7FA}" type="sibTrans" cxnId="{73583516-E977-4F34-81FB-D66FDB9493EB}">
      <dgm:prSet/>
      <dgm:spPr/>
      <dgm:t>
        <a:bodyPr/>
        <a:lstStyle/>
        <a:p>
          <a:endParaRPr lang="en-US"/>
        </a:p>
      </dgm:t>
    </dgm:pt>
    <dgm:pt modelId="{5ED61804-E8F8-4D91-849A-6228C619ECEF}">
      <dgm:prSet custT="1"/>
      <dgm:spPr/>
      <dgm:t>
        <a:bodyPr/>
        <a:lstStyle/>
        <a:p>
          <a:pPr algn="l" rtl="0"/>
          <a:r>
            <a:rPr lang="en-US" sz="2000" baseline="0" dirty="0" smtClean="0"/>
            <a:t>Characterization</a:t>
          </a:r>
          <a:endParaRPr lang="en-US" sz="2000" dirty="0"/>
        </a:p>
      </dgm:t>
    </dgm:pt>
    <dgm:pt modelId="{C2CA30BC-B2A8-4D51-990D-4C3E9A0DB14D}" type="parTrans" cxnId="{9A051AFD-EE93-488D-948C-9C44ACA9F073}">
      <dgm:prSet/>
      <dgm:spPr/>
      <dgm:t>
        <a:bodyPr/>
        <a:lstStyle/>
        <a:p>
          <a:endParaRPr lang="en-US"/>
        </a:p>
      </dgm:t>
    </dgm:pt>
    <dgm:pt modelId="{B0180C6F-8563-4C6D-B657-B5292B80CA98}" type="sibTrans" cxnId="{9A051AFD-EE93-488D-948C-9C44ACA9F073}">
      <dgm:prSet/>
      <dgm:spPr/>
      <dgm:t>
        <a:bodyPr/>
        <a:lstStyle/>
        <a:p>
          <a:endParaRPr lang="en-US"/>
        </a:p>
      </dgm:t>
    </dgm:pt>
    <dgm:pt modelId="{0406E327-CFF4-44CF-A629-F9335162598D}">
      <dgm:prSet custT="1"/>
      <dgm:spPr/>
      <dgm:t>
        <a:bodyPr/>
        <a:lstStyle/>
        <a:p>
          <a:pPr algn="l" rtl="0"/>
          <a:r>
            <a:rPr lang="en-US" sz="2000" baseline="0" dirty="0" smtClean="0"/>
            <a:t>Data Analysis</a:t>
          </a:r>
          <a:endParaRPr lang="en-US" sz="2000" dirty="0"/>
        </a:p>
      </dgm:t>
    </dgm:pt>
    <dgm:pt modelId="{0349D2F6-615F-4F1B-8DF5-6CCB09E256B9}" type="parTrans" cxnId="{442361B6-5A2F-424D-9EFD-7C1D4B2AFD43}">
      <dgm:prSet/>
      <dgm:spPr/>
      <dgm:t>
        <a:bodyPr/>
        <a:lstStyle/>
        <a:p>
          <a:endParaRPr lang="en-US"/>
        </a:p>
      </dgm:t>
    </dgm:pt>
    <dgm:pt modelId="{C4559011-2469-4981-B6A3-4A137DE02133}" type="sibTrans" cxnId="{442361B6-5A2F-424D-9EFD-7C1D4B2AFD43}">
      <dgm:prSet/>
      <dgm:spPr/>
      <dgm:t>
        <a:bodyPr/>
        <a:lstStyle/>
        <a:p>
          <a:endParaRPr lang="en-US"/>
        </a:p>
      </dgm:t>
    </dgm:pt>
    <dgm:pt modelId="{FB4E547B-AC8C-4EB4-BBB6-D69FC1B5562A}">
      <dgm:prSet custT="1"/>
      <dgm:spPr/>
      <dgm:t>
        <a:bodyPr/>
        <a:lstStyle/>
        <a:p>
          <a:pPr algn="l" rtl="0"/>
          <a:r>
            <a:rPr lang="en-US" sz="2000" baseline="0" dirty="0" smtClean="0"/>
            <a:t>Future Work</a:t>
          </a:r>
          <a:endParaRPr lang="en-US" sz="2000" dirty="0"/>
        </a:p>
      </dgm:t>
    </dgm:pt>
    <dgm:pt modelId="{A864848E-38FA-49EA-8E2B-ABC640EA7F1B}" type="parTrans" cxnId="{54E2B62B-82CB-42F7-9555-9AC9E248F59A}">
      <dgm:prSet/>
      <dgm:spPr/>
      <dgm:t>
        <a:bodyPr/>
        <a:lstStyle/>
        <a:p>
          <a:endParaRPr lang="en-US"/>
        </a:p>
      </dgm:t>
    </dgm:pt>
    <dgm:pt modelId="{7A6E8169-89AB-4339-8BE7-C8168A11F7A6}" type="sibTrans" cxnId="{54E2B62B-82CB-42F7-9555-9AC9E248F59A}">
      <dgm:prSet/>
      <dgm:spPr/>
      <dgm:t>
        <a:bodyPr/>
        <a:lstStyle/>
        <a:p>
          <a:endParaRPr lang="en-US"/>
        </a:p>
      </dgm:t>
    </dgm:pt>
    <dgm:pt modelId="{352980A6-E444-47ED-B4D2-F99E94FE6C6A}" type="pres">
      <dgm:prSet presAssocID="{54E4F919-F976-4A41-A96B-8749638FDE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0A5A7C-5635-41E4-B24D-B113DD3D6132}" type="pres">
      <dgm:prSet presAssocID="{B7EB16B7-86AA-44F5-808E-693C2096CD95}" presName="parentText" presStyleLbl="node1" presStyleIdx="0" presStyleCnt="5" custScaleX="68302" custScaleY="68302" custLinFactNeighborX="-11041" custLinFactNeighborY="-130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CFF81-8CC4-44F1-9190-82C90A8FC4ED}" type="pres">
      <dgm:prSet presAssocID="{D78AD237-E6A7-444C-9699-968C7A101247}" presName="spacer" presStyleCnt="0"/>
      <dgm:spPr/>
    </dgm:pt>
    <dgm:pt modelId="{34C55540-83DC-446C-AD91-535B93871272}" type="pres">
      <dgm:prSet presAssocID="{8E0D3939-8DB9-4FBB-A2A5-30B9015BB933}" presName="parentText" presStyleLbl="node1" presStyleIdx="1" presStyleCnt="5" custScaleX="68302" custScaleY="68302" custLinFactNeighborX="-11041" custLinFactNeighborY="-130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4A9ED-4B5B-46F4-A32E-B8234B7F5276}" type="pres">
      <dgm:prSet presAssocID="{88D404DC-C41B-480B-8DD5-07414D19D7FA}" presName="spacer" presStyleCnt="0"/>
      <dgm:spPr/>
    </dgm:pt>
    <dgm:pt modelId="{29D99688-784C-4A05-97FA-EF3A5ACEB6D5}" type="pres">
      <dgm:prSet presAssocID="{5ED61804-E8F8-4D91-849A-6228C619ECEF}" presName="parentText" presStyleLbl="node1" presStyleIdx="2" presStyleCnt="5" custScaleX="68302" custScaleY="68302" custLinFactNeighborX="-11041" custLinFactNeighborY="-130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FC371-4762-4516-9783-7B0A6D74D7D4}" type="pres">
      <dgm:prSet presAssocID="{B0180C6F-8563-4C6D-B657-B5292B80CA98}" presName="spacer" presStyleCnt="0"/>
      <dgm:spPr/>
    </dgm:pt>
    <dgm:pt modelId="{A1275A3E-B733-4F17-AFD9-146433CF93AF}" type="pres">
      <dgm:prSet presAssocID="{0406E327-CFF4-44CF-A629-F9335162598D}" presName="parentText" presStyleLbl="node1" presStyleIdx="3" presStyleCnt="5" custScaleX="68302" custScaleY="68302" custLinFactNeighborX="-11041" custLinFactNeighborY="-130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6C4CA-7A95-445B-AFD2-66BD3E97256E}" type="pres">
      <dgm:prSet presAssocID="{C4559011-2469-4981-B6A3-4A137DE02133}" presName="spacer" presStyleCnt="0"/>
      <dgm:spPr/>
    </dgm:pt>
    <dgm:pt modelId="{BA62BA69-0F88-422A-95E8-F83424D8F70C}" type="pres">
      <dgm:prSet presAssocID="{FB4E547B-AC8C-4EB4-BBB6-D69FC1B5562A}" presName="parentText" presStyleLbl="node1" presStyleIdx="4" presStyleCnt="5" custScaleX="68302" custScaleY="68302" custLinFactNeighborX="-11041" custLinFactNeighborY="-130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CCF6BA-715A-4904-9D58-C72CF9FE1DD9}" type="presOf" srcId="{54E4F919-F976-4A41-A96B-8749638FDE49}" destId="{352980A6-E444-47ED-B4D2-F99E94FE6C6A}" srcOrd="0" destOrd="0" presId="urn:microsoft.com/office/officeart/2005/8/layout/vList2"/>
    <dgm:cxn modelId="{442361B6-5A2F-424D-9EFD-7C1D4B2AFD43}" srcId="{54E4F919-F976-4A41-A96B-8749638FDE49}" destId="{0406E327-CFF4-44CF-A629-F9335162598D}" srcOrd="3" destOrd="0" parTransId="{0349D2F6-615F-4F1B-8DF5-6CCB09E256B9}" sibTransId="{C4559011-2469-4981-B6A3-4A137DE02133}"/>
    <dgm:cxn modelId="{74DEA787-C20E-43A6-9173-ADED51F893FB}" type="presOf" srcId="{5ED61804-E8F8-4D91-849A-6228C619ECEF}" destId="{29D99688-784C-4A05-97FA-EF3A5ACEB6D5}" srcOrd="0" destOrd="0" presId="urn:microsoft.com/office/officeart/2005/8/layout/vList2"/>
    <dgm:cxn modelId="{6D762C4E-1A49-4A84-A395-8A2F8200432B}" type="presOf" srcId="{0406E327-CFF4-44CF-A629-F9335162598D}" destId="{A1275A3E-B733-4F17-AFD9-146433CF93AF}" srcOrd="0" destOrd="0" presId="urn:microsoft.com/office/officeart/2005/8/layout/vList2"/>
    <dgm:cxn modelId="{9A051AFD-EE93-488D-948C-9C44ACA9F073}" srcId="{54E4F919-F976-4A41-A96B-8749638FDE49}" destId="{5ED61804-E8F8-4D91-849A-6228C619ECEF}" srcOrd="2" destOrd="0" parTransId="{C2CA30BC-B2A8-4D51-990D-4C3E9A0DB14D}" sibTransId="{B0180C6F-8563-4C6D-B657-B5292B80CA98}"/>
    <dgm:cxn modelId="{C4D33F11-F819-4F42-A3B2-13E51AC08C6A}" srcId="{54E4F919-F976-4A41-A96B-8749638FDE49}" destId="{B7EB16B7-86AA-44F5-808E-693C2096CD95}" srcOrd="0" destOrd="0" parTransId="{9A5CEFB5-5A3D-47B1-B6CF-ADF6A3EFE55A}" sibTransId="{D78AD237-E6A7-444C-9699-968C7A101247}"/>
    <dgm:cxn modelId="{D7A15372-F4D6-490F-8F57-7503DBAD2BF8}" type="presOf" srcId="{FB4E547B-AC8C-4EB4-BBB6-D69FC1B5562A}" destId="{BA62BA69-0F88-422A-95E8-F83424D8F70C}" srcOrd="0" destOrd="0" presId="urn:microsoft.com/office/officeart/2005/8/layout/vList2"/>
    <dgm:cxn modelId="{9950A265-C4ED-4895-A4D8-895A26BEF8FC}" type="presOf" srcId="{8E0D3939-8DB9-4FBB-A2A5-30B9015BB933}" destId="{34C55540-83DC-446C-AD91-535B93871272}" srcOrd="0" destOrd="0" presId="urn:microsoft.com/office/officeart/2005/8/layout/vList2"/>
    <dgm:cxn modelId="{73583516-E977-4F34-81FB-D66FDB9493EB}" srcId="{54E4F919-F976-4A41-A96B-8749638FDE49}" destId="{8E0D3939-8DB9-4FBB-A2A5-30B9015BB933}" srcOrd="1" destOrd="0" parTransId="{EFC28D95-9ABD-4E0A-9FA0-23675906F03D}" sibTransId="{88D404DC-C41B-480B-8DD5-07414D19D7FA}"/>
    <dgm:cxn modelId="{5C8CB18A-7D15-41C9-AA7D-B85D2FDB2D28}" type="presOf" srcId="{B7EB16B7-86AA-44F5-808E-693C2096CD95}" destId="{710A5A7C-5635-41E4-B24D-B113DD3D6132}" srcOrd="0" destOrd="0" presId="urn:microsoft.com/office/officeart/2005/8/layout/vList2"/>
    <dgm:cxn modelId="{54E2B62B-82CB-42F7-9555-9AC9E248F59A}" srcId="{54E4F919-F976-4A41-A96B-8749638FDE49}" destId="{FB4E547B-AC8C-4EB4-BBB6-D69FC1B5562A}" srcOrd="4" destOrd="0" parTransId="{A864848E-38FA-49EA-8E2B-ABC640EA7F1B}" sibTransId="{7A6E8169-89AB-4339-8BE7-C8168A11F7A6}"/>
    <dgm:cxn modelId="{33AD0408-77E1-493C-B4B5-AC3AE4284ECC}" type="presParOf" srcId="{352980A6-E444-47ED-B4D2-F99E94FE6C6A}" destId="{710A5A7C-5635-41E4-B24D-B113DD3D6132}" srcOrd="0" destOrd="0" presId="urn:microsoft.com/office/officeart/2005/8/layout/vList2"/>
    <dgm:cxn modelId="{EE448090-C7E5-4A6E-89B7-9F4F7C88AC7E}" type="presParOf" srcId="{352980A6-E444-47ED-B4D2-F99E94FE6C6A}" destId="{E05CFF81-8CC4-44F1-9190-82C90A8FC4ED}" srcOrd="1" destOrd="0" presId="urn:microsoft.com/office/officeart/2005/8/layout/vList2"/>
    <dgm:cxn modelId="{C80FFAD0-8DF9-4EA9-AD48-3A13FFEB0AD2}" type="presParOf" srcId="{352980A6-E444-47ED-B4D2-F99E94FE6C6A}" destId="{34C55540-83DC-446C-AD91-535B93871272}" srcOrd="2" destOrd="0" presId="urn:microsoft.com/office/officeart/2005/8/layout/vList2"/>
    <dgm:cxn modelId="{B2A43E2C-420D-4876-A1F3-14ED4963BA87}" type="presParOf" srcId="{352980A6-E444-47ED-B4D2-F99E94FE6C6A}" destId="{11B4A9ED-4B5B-46F4-A32E-B8234B7F5276}" srcOrd="3" destOrd="0" presId="urn:microsoft.com/office/officeart/2005/8/layout/vList2"/>
    <dgm:cxn modelId="{1E245448-AB94-44DC-8E6C-674FF3473098}" type="presParOf" srcId="{352980A6-E444-47ED-B4D2-F99E94FE6C6A}" destId="{29D99688-784C-4A05-97FA-EF3A5ACEB6D5}" srcOrd="4" destOrd="0" presId="urn:microsoft.com/office/officeart/2005/8/layout/vList2"/>
    <dgm:cxn modelId="{598EDB06-AF6A-4252-A3CD-194C1A3CB38A}" type="presParOf" srcId="{352980A6-E444-47ED-B4D2-F99E94FE6C6A}" destId="{259FC371-4762-4516-9783-7B0A6D74D7D4}" srcOrd="5" destOrd="0" presId="urn:microsoft.com/office/officeart/2005/8/layout/vList2"/>
    <dgm:cxn modelId="{C059F95D-E4A8-45D5-8C60-99FCF914B57A}" type="presParOf" srcId="{352980A6-E444-47ED-B4D2-F99E94FE6C6A}" destId="{A1275A3E-B733-4F17-AFD9-146433CF93AF}" srcOrd="6" destOrd="0" presId="urn:microsoft.com/office/officeart/2005/8/layout/vList2"/>
    <dgm:cxn modelId="{C55F0DB5-10F3-4DD8-B113-98AE220CAA43}" type="presParOf" srcId="{352980A6-E444-47ED-B4D2-F99E94FE6C6A}" destId="{3386C4CA-7A95-445B-AFD2-66BD3E97256E}" srcOrd="7" destOrd="0" presId="urn:microsoft.com/office/officeart/2005/8/layout/vList2"/>
    <dgm:cxn modelId="{C55DE355-37DF-46DF-8F37-D1348EA1D18A}" type="presParOf" srcId="{352980A6-E444-47ED-B4D2-F99E94FE6C6A}" destId="{BA62BA69-0F88-422A-95E8-F83424D8F7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A754E2-B96E-490E-9FCB-47C3426CC145}" type="doc">
      <dgm:prSet loTypeId="urn:microsoft.com/office/officeart/2005/8/layout/vList5" loCatId="list" qsTypeId="urn:microsoft.com/office/officeart/2005/8/quickstyle/3d7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B7C29DA-F8C7-4267-8BC9-50757F0BE70C}">
      <dgm:prSet custT="1"/>
      <dgm:spPr/>
      <dgm:t>
        <a:bodyPr/>
        <a:lstStyle/>
        <a:p>
          <a:pPr rtl="0"/>
          <a:r>
            <a:rPr lang="en-US" sz="2400" baseline="0" dirty="0" smtClean="0"/>
            <a:t>3 million seconds of data</a:t>
          </a:r>
          <a:endParaRPr lang="en-US" sz="2400" dirty="0"/>
        </a:p>
      </dgm:t>
    </dgm:pt>
    <dgm:pt modelId="{5A16471C-63B2-4598-8878-266D42173E65}" type="parTrans" cxnId="{C432C67A-AE9B-4D33-8BD9-7B411F9DF65A}">
      <dgm:prSet/>
      <dgm:spPr/>
      <dgm:t>
        <a:bodyPr/>
        <a:lstStyle/>
        <a:p>
          <a:endParaRPr lang="en-US"/>
        </a:p>
      </dgm:t>
    </dgm:pt>
    <dgm:pt modelId="{D93240E8-AB06-450B-B9BF-3A01CBD2D6AA}" type="sibTrans" cxnId="{C432C67A-AE9B-4D33-8BD9-7B411F9DF65A}">
      <dgm:prSet/>
      <dgm:spPr/>
      <dgm:t>
        <a:bodyPr/>
        <a:lstStyle/>
        <a:p>
          <a:endParaRPr lang="en-US"/>
        </a:p>
      </dgm:t>
    </dgm:pt>
    <dgm:pt modelId="{34863C51-B53C-4402-BD1B-78549E1315A3}">
      <dgm:prSet custT="1"/>
      <dgm:spPr/>
      <dgm:t>
        <a:bodyPr/>
        <a:lstStyle/>
        <a:p>
          <a:pPr rtl="0"/>
          <a:r>
            <a:rPr lang="en-US" sz="2400" baseline="0" dirty="0" smtClean="0"/>
            <a:t>~1 year of operation</a:t>
          </a:r>
          <a:endParaRPr lang="en-US" sz="2400" dirty="0"/>
        </a:p>
      </dgm:t>
    </dgm:pt>
    <dgm:pt modelId="{7A619488-1C28-40D6-A399-632DCD977DBA}" type="parTrans" cxnId="{2DB46B80-4DFF-4E96-B467-884F8FE46CD8}">
      <dgm:prSet/>
      <dgm:spPr/>
      <dgm:t>
        <a:bodyPr/>
        <a:lstStyle/>
        <a:p>
          <a:endParaRPr lang="en-US"/>
        </a:p>
      </dgm:t>
    </dgm:pt>
    <dgm:pt modelId="{E1A51C83-1BAD-4863-B391-58E16E23A6A0}" type="sibTrans" cxnId="{2DB46B80-4DFF-4E96-B467-884F8FE46CD8}">
      <dgm:prSet/>
      <dgm:spPr/>
      <dgm:t>
        <a:bodyPr/>
        <a:lstStyle/>
        <a:p>
          <a:endParaRPr lang="en-US"/>
        </a:p>
      </dgm:t>
    </dgm:pt>
    <dgm:pt modelId="{4298D0D0-17E7-4D52-9937-0B58B5FF4309}">
      <dgm:prSet custT="1"/>
      <dgm:spPr/>
      <dgm:t>
        <a:bodyPr/>
        <a:lstStyle/>
        <a:p>
          <a:pPr rtl="0"/>
          <a:r>
            <a:rPr lang="en-US" sz="2400" baseline="0" dirty="0" smtClean="0"/>
            <a:t>Broadband S/N ~250</a:t>
          </a:r>
          <a:endParaRPr lang="en-US" sz="2400" dirty="0"/>
        </a:p>
      </dgm:t>
    </dgm:pt>
    <dgm:pt modelId="{E7822228-57B2-4534-B1E6-B93E6921E3A0}" type="parTrans" cxnId="{06CD5180-F2C1-4D19-B00D-F6FAAFE04DD5}">
      <dgm:prSet/>
      <dgm:spPr/>
      <dgm:t>
        <a:bodyPr/>
        <a:lstStyle/>
        <a:p>
          <a:endParaRPr lang="en-US"/>
        </a:p>
      </dgm:t>
    </dgm:pt>
    <dgm:pt modelId="{222C4D66-5A15-475D-953F-ED84CC3BAD93}" type="sibTrans" cxnId="{06CD5180-F2C1-4D19-B00D-F6FAAFE04DD5}">
      <dgm:prSet/>
      <dgm:spPr/>
      <dgm:t>
        <a:bodyPr/>
        <a:lstStyle/>
        <a:p>
          <a:endParaRPr lang="en-US"/>
        </a:p>
      </dgm:t>
    </dgm:pt>
    <dgm:pt modelId="{1AF817D8-2258-4227-9FAF-53B634AFBAC5}" type="pres">
      <dgm:prSet presAssocID="{6BA754E2-B96E-490E-9FCB-47C3426CC1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04D0C0-0078-4057-889B-F8AD6F86D1E9}" type="pres">
      <dgm:prSet presAssocID="{6B7C29DA-F8C7-4267-8BC9-50757F0BE70C}" presName="linNode" presStyleCnt="0"/>
      <dgm:spPr/>
      <dgm:t>
        <a:bodyPr/>
        <a:lstStyle/>
        <a:p>
          <a:endParaRPr lang="en-US"/>
        </a:p>
      </dgm:t>
    </dgm:pt>
    <dgm:pt modelId="{A199B4A1-F866-424D-89C6-C30C3EB1FCDA}" type="pres">
      <dgm:prSet presAssocID="{6B7C29DA-F8C7-4267-8BC9-50757F0BE70C}" presName="parentText" presStyleLbl="node1" presStyleIdx="0" presStyleCnt="3" custScaleX="146410" custScaleY="146410" custLinFactNeighborX="-461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83E7D-1DD1-4CB4-88DB-B1D18ECA2B4E}" type="pres">
      <dgm:prSet presAssocID="{D93240E8-AB06-450B-B9BF-3A01CBD2D6AA}" presName="sp" presStyleCnt="0"/>
      <dgm:spPr/>
      <dgm:t>
        <a:bodyPr/>
        <a:lstStyle/>
        <a:p>
          <a:endParaRPr lang="en-US"/>
        </a:p>
      </dgm:t>
    </dgm:pt>
    <dgm:pt modelId="{855C4489-C078-42E2-826E-76A7B1321BE2}" type="pres">
      <dgm:prSet presAssocID="{34863C51-B53C-4402-BD1B-78549E1315A3}" presName="linNode" presStyleCnt="0"/>
      <dgm:spPr/>
      <dgm:t>
        <a:bodyPr/>
        <a:lstStyle/>
        <a:p>
          <a:endParaRPr lang="en-US"/>
        </a:p>
      </dgm:t>
    </dgm:pt>
    <dgm:pt modelId="{D0F66AE3-6383-46F8-9738-CC7570BFFD44}" type="pres">
      <dgm:prSet presAssocID="{34863C51-B53C-4402-BD1B-78549E1315A3}" presName="parentText" presStyleLbl="node1" presStyleIdx="1" presStyleCnt="3" custScaleX="146410" custScaleY="146410" custLinFactNeighborX="-461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6FE3C-E1BD-4AC4-9E95-7FED94687A24}" type="pres">
      <dgm:prSet presAssocID="{E1A51C83-1BAD-4863-B391-58E16E23A6A0}" presName="sp" presStyleCnt="0"/>
      <dgm:spPr/>
      <dgm:t>
        <a:bodyPr/>
        <a:lstStyle/>
        <a:p>
          <a:endParaRPr lang="en-US"/>
        </a:p>
      </dgm:t>
    </dgm:pt>
    <dgm:pt modelId="{6ABEA4F5-9A74-4AA2-8623-74D341D7BB9D}" type="pres">
      <dgm:prSet presAssocID="{4298D0D0-17E7-4D52-9937-0B58B5FF4309}" presName="linNode" presStyleCnt="0"/>
      <dgm:spPr/>
      <dgm:t>
        <a:bodyPr/>
        <a:lstStyle/>
        <a:p>
          <a:endParaRPr lang="en-US"/>
        </a:p>
      </dgm:t>
    </dgm:pt>
    <dgm:pt modelId="{5FEE816A-4CDF-42AF-B277-B85BE794F56C}" type="pres">
      <dgm:prSet presAssocID="{4298D0D0-17E7-4D52-9937-0B58B5FF4309}" presName="parentText" presStyleLbl="node1" presStyleIdx="2" presStyleCnt="3" custScaleX="146410" custScaleY="146410" custLinFactNeighborX="-461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6554EE-E9B6-423A-AD49-329C3B541863}" type="presOf" srcId="{34863C51-B53C-4402-BD1B-78549E1315A3}" destId="{D0F66AE3-6383-46F8-9738-CC7570BFFD44}" srcOrd="0" destOrd="0" presId="urn:microsoft.com/office/officeart/2005/8/layout/vList5"/>
    <dgm:cxn modelId="{C00773A0-70D5-4C75-98FE-3B4519B7E91C}" type="presOf" srcId="{6BA754E2-B96E-490E-9FCB-47C3426CC145}" destId="{1AF817D8-2258-4227-9FAF-53B634AFBAC5}" srcOrd="0" destOrd="0" presId="urn:microsoft.com/office/officeart/2005/8/layout/vList5"/>
    <dgm:cxn modelId="{2DB46B80-4DFF-4E96-B467-884F8FE46CD8}" srcId="{6BA754E2-B96E-490E-9FCB-47C3426CC145}" destId="{34863C51-B53C-4402-BD1B-78549E1315A3}" srcOrd="1" destOrd="0" parTransId="{7A619488-1C28-40D6-A399-632DCD977DBA}" sibTransId="{E1A51C83-1BAD-4863-B391-58E16E23A6A0}"/>
    <dgm:cxn modelId="{06CD5180-F2C1-4D19-B00D-F6FAAFE04DD5}" srcId="{6BA754E2-B96E-490E-9FCB-47C3426CC145}" destId="{4298D0D0-17E7-4D52-9937-0B58B5FF4309}" srcOrd="2" destOrd="0" parTransId="{E7822228-57B2-4534-B1E6-B93E6921E3A0}" sibTransId="{222C4D66-5A15-475D-953F-ED84CC3BAD93}"/>
    <dgm:cxn modelId="{C432C67A-AE9B-4D33-8BD9-7B411F9DF65A}" srcId="{6BA754E2-B96E-490E-9FCB-47C3426CC145}" destId="{6B7C29DA-F8C7-4267-8BC9-50757F0BE70C}" srcOrd="0" destOrd="0" parTransId="{5A16471C-63B2-4598-8878-266D42173E65}" sibTransId="{D93240E8-AB06-450B-B9BF-3A01CBD2D6AA}"/>
    <dgm:cxn modelId="{CA988B7B-5C5D-4A9B-B12B-D38BE340E3C7}" type="presOf" srcId="{4298D0D0-17E7-4D52-9937-0B58B5FF4309}" destId="{5FEE816A-4CDF-42AF-B277-B85BE794F56C}" srcOrd="0" destOrd="0" presId="urn:microsoft.com/office/officeart/2005/8/layout/vList5"/>
    <dgm:cxn modelId="{D186F3B1-315B-4071-BFEC-7DF41195DB86}" type="presOf" srcId="{6B7C29DA-F8C7-4267-8BC9-50757F0BE70C}" destId="{A199B4A1-F866-424D-89C6-C30C3EB1FCDA}" srcOrd="0" destOrd="0" presId="urn:microsoft.com/office/officeart/2005/8/layout/vList5"/>
    <dgm:cxn modelId="{8B688612-6485-4A9A-807E-FE6BB868DA3D}" type="presParOf" srcId="{1AF817D8-2258-4227-9FAF-53B634AFBAC5}" destId="{D404D0C0-0078-4057-889B-F8AD6F86D1E9}" srcOrd="0" destOrd="0" presId="urn:microsoft.com/office/officeart/2005/8/layout/vList5"/>
    <dgm:cxn modelId="{81047B98-D295-4EF5-BA4E-D0AD6CFA8B60}" type="presParOf" srcId="{D404D0C0-0078-4057-889B-F8AD6F86D1E9}" destId="{A199B4A1-F866-424D-89C6-C30C3EB1FCDA}" srcOrd="0" destOrd="0" presId="urn:microsoft.com/office/officeart/2005/8/layout/vList5"/>
    <dgm:cxn modelId="{8A61694F-BB7C-4B7E-AE60-74D4D2EC08C4}" type="presParOf" srcId="{1AF817D8-2258-4227-9FAF-53B634AFBAC5}" destId="{40083E7D-1DD1-4CB4-88DB-B1D18ECA2B4E}" srcOrd="1" destOrd="0" presId="urn:microsoft.com/office/officeart/2005/8/layout/vList5"/>
    <dgm:cxn modelId="{71E1B721-6C20-465A-9DD7-C4CFD0833281}" type="presParOf" srcId="{1AF817D8-2258-4227-9FAF-53B634AFBAC5}" destId="{855C4489-C078-42E2-826E-76A7B1321BE2}" srcOrd="2" destOrd="0" presId="urn:microsoft.com/office/officeart/2005/8/layout/vList5"/>
    <dgm:cxn modelId="{44E5DBDA-E4D1-4E4E-8A67-88C12F521712}" type="presParOf" srcId="{855C4489-C078-42E2-826E-76A7B1321BE2}" destId="{D0F66AE3-6383-46F8-9738-CC7570BFFD44}" srcOrd="0" destOrd="0" presId="urn:microsoft.com/office/officeart/2005/8/layout/vList5"/>
    <dgm:cxn modelId="{829733D5-1AE0-41E4-850B-1A76B610FDF3}" type="presParOf" srcId="{1AF817D8-2258-4227-9FAF-53B634AFBAC5}" destId="{1E96FE3C-E1BD-4AC4-9E95-7FED94687A24}" srcOrd="3" destOrd="0" presId="urn:microsoft.com/office/officeart/2005/8/layout/vList5"/>
    <dgm:cxn modelId="{8BC1E23F-0C02-4152-B8F4-6353050A8D74}" type="presParOf" srcId="{1AF817D8-2258-4227-9FAF-53B634AFBAC5}" destId="{6ABEA4F5-9A74-4AA2-8623-74D341D7BB9D}" srcOrd="4" destOrd="0" presId="urn:microsoft.com/office/officeart/2005/8/layout/vList5"/>
    <dgm:cxn modelId="{BEA73483-51FF-4812-A814-C032A6166990}" type="presParOf" srcId="{6ABEA4F5-9A74-4AA2-8623-74D341D7BB9D}" destId="{5FEE816A-4CDF-42AF-B277-B85BE794F56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F5336A-1DD5-4B55-8EC0-D76D50102544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1CF358-1F27-4B4F-A45A-F2AD19D4B805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ADC output of X-ray events to data file</a:t>
          </a:r>
          <a:endParaRPr lang="en-US" sz="1800" dirty="0">
            <a:solidFill>
              <a:schemeClr val="tx1"/>
            </a:solidFill>
          </a:endParaRPr>
        </a:p>
      </dgm:t>
    </dgm:pt>
    <dgm:pt modelId="{9C67A03A-4A79-4246-BB68-534D3B334DA6}" type="parTrans" cxnId="{B8F58B5D-BA58-45E5-8130-70F4C2E51FCC}">
      <dgm:prSet/>
      <dgm:spPr/>
      <dgm:t>
        <a:bodyPr/>
        <a:lstStyle/>
        <a:p>
          <a:endParaRPr lang="en-US"/>
        </a:p>
      </dgm:t>
    </dgm:pt>
    <dgm:pt modelId="{4DAAFBD7-3CCA-42E2-A34E-A9F9327AA804}" type="sibTrans" cxnId="{B8F58B5D-BA58-45E5-8130-70F4C2E51FCC}">
      <dgm:prSet/>
      <dgm:spPr/>
      <dgm:t>
        <a:bodyPr/>
        <a:lstStyle/>
        <a:p>
          <a:endParaRPr lang="en-US"/>
        </a:p>
      </dgm:t>
    </dgm:pt>
    <dgm:pt modelId="{16A89DA5-5A89-481F-84FF-971E6A6B3441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Correlation of CZT data with GPS, IR sensors</a:t>
          </a:r>
          <a:endParaRPr lang="en-US" sz="1800" dirty="0">
            <a:solidFill>
              <a:schemeClr val="tx1"/>
            </a:solidFill>
          </a:endParaRPr>
        </a:p>
      </dgm:t>
    </dgm:pt>
    <dgm:pt modelId="{D8B7A528-7532-413D-B9E7-116D631E452E}" type="parTrans" cxnId="{4B56F1CC-FBCB-4883-8EE8-B7696A12A375}">
      <dgm:prSet/>
      <dgm:spPr/>
      <dgm:t>
        <a:bodyPr/>
        <a:lstStyle/>
        <a:p>
          <a:endParaRPr lang="en-US"/>
        </a:p>
      </dgm:t>
    </dgm:pt>
    <dgm:pt modelId="{5D05368F-FAD0-489A-AC6E-BB4164143CC7}" type="sibTrans" cxnId="{4B56F1CC-FBCB-4883-8EE8-B7696A12A375}">
      <dgm:prSet/>
      <dgm:spPr/>
      <dgm:t>
        <a:bodyPr/>
        <a:lstStyle/>
        <a:p>
          <a:endParaRPr lang="en-US"/>
        </a:p>
      </dgm:t>
    </dgm:pt>
    <dgm:pt modelId="{8BDD45B2-659D-4649-AA41-B964D04DA09C}">
      <dgm:prSet phldrT="[Text]" custT="1"/>
      <dgm:spPr/>
      <dgm:t>
        <a:bodyPr/>
        <a:lstStyle/>
        <a:p>
          <a:pPr algn="r"/>
          <a:r>
            <a:rPr lang="en-US" sz="1800" dirty="0" smtClean="0">
              <a:solidFill>
                <a:schemeClr val="tx1"/>
              </a:solidFill>
            </a:rPr>
            <a:t>Data packets optimized for UHF beacon/ S-band downlink by in-flight software</a:t>
          </a:r>
          <a:endParaRPr lang="en-US" sz="1800" dirty="0">
            <a:solidFill>
              <a:schemeClr val="tx1"/>
            </a:solidFill>
          </a:endParaRPr>
        </a:p>
      </dgm:t>
    </dgm:pt>
    <dgm:pt modelId="{F48ADC83-D1F1-48CC-91AF-DE38915D6ACF}" type="parTrans" cxnId="{FA0DD712-7E02-4AC7-B7BF-F40E64AB0FB3}">
      <dgm:prSet/>
      <dgm:spPr/>
      <dgm:t>
        <a:bodyPr/>
        <a:lstStyle/>
        <a:p>
          <a:endParaRPr lang="en-US"/>
        </a:p>
      </dgm:t>
    </dgm:pt>
    <dgm:pt modelId="{967B8A24-2CAD-470C-8A87-87F758E72A9B}" type="sibTrans" cxnId="{FA0DD712-7E02-4AC7-B7BF-F40E64AB0FB3}">
      <dgm:prSet/>
      <dgm:spPr/>
      <dgm:t>
        <a:bodyPr/>
        <a:lstStyle/>
        <a:p>
          <a:endParaRPr lang="en-US"/>
        </a:p>
      </dgm:t>
    </dgm:pt>
    <dgm:pt modelId="{9011414F-0DBA-4E74-9AC0-F0D6993F3E07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Real-time data packets transmitted to Earth station(s) and archived</a:t>
          </a:r>
          <a:endParaRPr lang="en-US" sz="1800" dirty="0">
            <a:solidFill>
              <a:schemeClr val="tx1"/>
            </a:solidFill>
          </a:endParaRPr>
        </a:p>
      </dgm:t>
    </dgm:pt>
    <dgm:pt modelId="{455C1B48-8673-451E-8101-5EFA22541EC0}" type="parTrans" cxnId="{91FF6174-09EF-4453-9D95-B846BC5D9AD6}">
      <dgm:prSet/>
      <dgm:spPr/>
      <dgm:t>
        <a:bodyPr/>
        <a:lstStyle/>
        <a:p>
          <a:endParaRPr lang="en-US"/>
        </a:p>
      </dgm:t>
    </dgm:pt>
    <dgm:pt modelId="{02AFE8E5-7847-4050-BF1E-FA862216CB93}" type="sibTrans" cxnId="{91FF6174-09EF-4453-9D95-B846BC5D9AD6}">
      <dgm:prSet/>
      <dgm:spPr/>
      <dgm:t>
        <a:bodyPr/>
        <a:lstStyle/>
        <a:p>
          <a:endParaRPr lang="en-US"/>
        </a:p>
      </dgm:t>
    </dgm:pt>
    <dgm:pt modelId="{1CD3E319-F491-4A3C-B9F2-2252382ED469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Data reduction and analysis with standard software</a:t>
          </a:r>
          <a:endParaRPr lang="en-US" sz="1800" dirty="0">
            <a:solidFill>
              <a:schemeClr val="tx1"/>
            </a:solidFill>
          </a:endParaRPr>
        </a:p>
      </dgm:t>
    </dgm:pt>
    <dgm:pt modelId="{757F9EAB-B895-49C5-9A0B-C491C92363E3}" type="parTrans" cxnId="{298EE176-911C-4040-93CB-3E60EABD9CF5}">
      <dgm:prSet/>
      <dgm:spPr/>
      <dgm:t>
        <a:bodyPr/>
        <a:lstStyle/>
        <a:p>
          <a:endParaRPr lang="en-US"/>
        </a:p>
      </dgm:t>
    </dgm:pt>
    <dgm:pt modelId="{F3AFD251-D79F-43F3-A857-AA14B5312D07}" type="sibTrans" cxnId="{298EE176-911C-4040-93CB-3E60EABD9CF5}">
      <dgm:prSet/>
      <dgm:spPr/>
      <dgm:t>
        <a:bodyPr/>
        <a:lstStyle/>
        <a:p>
          <a:endParaRPr lang="en-US"/>
        </a:p>
      </dgm:t>
    </dgm:pt>
    <dgm:pt modelId="{1796CA20-BB8D-497B-8300-1A4976986868}" type="pres">
      <dgm:prSet presAssocID="{47F5336A-1DD5-4B55-8EC0-D76D50102544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CE5C0536-1A14-4EE5-9EBD-87840B99234F}" type="pres">
      <dgm:prSet presAssocID="{47F5336A-1DD5-4B55-8EC0-D76D50102544}" presName="arrowNode" presStyleLbl="node1" presStyleIdx="0" presStyleCnt="1" custAng="21101414"/>
      <dgm:spPr/>
    </dgm:pt>
    <dgm:pt modelId="{18749C8F-21EF-4EB5-95E3-0BB0C0B2DC1B}" type="pres">
      <dgm:prSet presAssocID="{501CF358-1F27-4B4F-A45A-F2AD19D4B805}" presName="txNode1" presStyleLbl="revTx" presStyleIdx="0" presStyleCnt="5" custScaleX="107703" custLinFactNeighborX="-126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ABC5C-FA4D-40C4-AC30-160FAF630723}" type="pres">
      <dgm:prSet presAssocID="{16A89DA5-5A89-481F-84FF-971E6A6B3441}" presName="txNode2" presStyleLbl="revTx" presStyleIdx="1" presStyleCnt="5" custScaleX="96520" custScaleY="129144" custLinFactNeighborX="-16918" custLinFactNeighborY="-57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9078C-9995-431A-9F46-49053D2192E6}" type="pres">
      <dgm:prSet presAssocID="{5D05368F-FAD0-489A-AC6E-BB4164143CC7}" presName="dotNode2" presStyleCnt="0"/>
      <dgm:spPr/>
    </dgm:pt>
    <dgm:pt modelId="{7248318A-44E5-4D58-A959-0EB19CB2DF0F}" type="pres">
      <dgm:prSet presAssocID="{5D05368F-FAD0-489A-AC6E-BB4164143CC7}" presName="dotRepeatNode" presStyleLbl="fgShp" presStyleIdx="0" presStyleCnt="3" custLinFactNeighborX="-96163" custLinFactNeighborY="85764"/>
      <dgm:spPr/>
      <dgm:t>
        <a:bodyPr/>
        <a:lstStyle/>
        <a:p>
          <a:endParaRPr lang="en-US"/>
        </a:p>
      </dgm:t>
    </dgm:pt>
    <dgm:pt modelId="{E6281F7F-EB27-46C9-8388-CD7717A5C4FE}" type="pres">
      <dgm:prSet presAssocID="{8BDD45B2-659D-4649-AA41-B964D04DA09C}" presName="txNode3" presStyleLbl="revTx" presStyleIdx="2" presStyleCnt="5" custScaleX="150998" custScaleY="154629" custLinFactNeighborX="-27529" custLinFactNeighborY="53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FCAFD-A452-44B3-9935-F23F6D925AE9}" type="pres">
      <dgm:prSet presAssocID="{967B8A24-2CAD-470C-8A87-87F758E72A9B}" presName="dotNode3" presStyleCnt="0"/>
      <dgm:spPr/>
    </dgm:pt>
    <dgm:pt modelId="{4AD09BA5-300E-43B4-83F8-85BC68E17026}" type="pres">
      <dgm:prSet presAssocID="{967B8A24-2CAD-470C-8A87-87F758E72A9B}" presName="dotRepeatNode" presStyleLbl="fgShp" presStyleIdx="1" presStyleCnt="3" custLinFactX="-16361" custLinFactY="-26741" custLinFactNeighborX="-100000" custLinFactNeighborY="-100000"/>
      <dgm:spPr/>
      <dgm:t>
        <a:bodyPr/>
        <a:lstStyle/>
        <a:p>
          <a:endParaRPr lang="en-US"/>
        </a:p>
      </dgm:t>
    </dgm:pt>
    <dgm:pt modelId="{4CF03438-733B-4192-9D98-4D304A285336}" type="pres">
      <dgm:prSet presAssocID="{9011414F-0DBA-4E74-9AC0-F0D6993F3E07}" presName="txNode4" presStyleLbl="revTx" presStyleIdx="3" presStyleCnt="5" custScaleX="181868" custScaleY="123060" custLinFactNeighborX="39187" custLinFactNeighborY="-50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9D3DF-3E3B-487B-9429-505AE4F34C37}" type="pres">
      <dgm:prSet presAssocID="{02AFE8E5-7847-4050-BF1E-FA862216CB93}" presName="dotNode4" presStyleCnt="0"/>
      <dgm:spPr/>
    </dgm:pt>
    <dgm:pt modelId="{73AE3AAC-5293-458C-A3F9-29045DCECA15}" type="pres">
      <dgm:prSet presAssocID="{02AFE8E5-7847-4050-BF1E-FA862216CB93}" presName="dotRepeatNode" presStyleLbl="fgShp" presStyleIdx="2" presStyleCnt="3" custLinFactY="-77981" custLinFactNeighborY="-100000"/>
      <dgm:spPr/>
      <dgm:t>
        <a:bodyPr/>
        <a:lstStyle/>
        <a:p>
          <a:endParaRPr lang="en-US"/>
        </a:p>
      </dgm:t>
    </dgm:pt>
    <dgm:pt modelId="{BE3303F4-C5ED-445F-BC44-C4966B72F7FA}" type="pres">
      <dgm:prSet presAssocID="{1CD3E319-F491-4A3C-B9F2-2252382ED469}" presName="txNode5" presStyleLbl="revTx" presStyleIdx="4" presStyleCnt="5" custScaleX="139940" custScaleY="76853" custLinFactNeighborX="-58294" custLinFactNeighborY="7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FF6174-09EF-4453-9D95-B846BC5D9AD6}" srcId="{47F5336A-1DD5-4B55-8EC0-D76D50102544}" destId="{9011414F-0DBA-4E74-9AC0-F0D6993F3E07}" srcOrd="3" destOrd="0" parTransId="{455C1B48-8673-451E-8101-5EFA22541EC0}" sibTransId="{02AFE8E5-7847-4050-BF1E-FA862216CB93}"/>
    <dgm:cxn modelId="{FA0DD712-7E02-4AC7-B7BF-F40E64AB0FB3}" srcId="{47F5336A-1DD5-4B55-8EC0-D76D50102544}" destId="{8BDD45B2-659D-4649-AA41-B964D04DA09C}" srcOrd="2" destOrd="0" parTransId="{F48ADC83-D1F1-48CC-91AF-DE38915D6ACF}" sibTransId="{967B8A24-2CAD-470C-8A87-87F758E72A9B}"/>
    <dgm:cxn modelId="{298EE176-911C-4040-93CB-3E60EABD9CF5}" srcId="{47F5336A-1DD5-4B55-8EC0-D76D50102544}" destId="{1CD3E319-F491-4A3C-B9F2-2252382ED469}" srcOrd="4" destOrd="0" parTransId="{757F9EAB-B895-49C5-9A0B-C491C92363E3}" sibTransId="{F3AFD251-D79F-43F3-A857-AA14B5312D07}"/>
    <dgm:cxn modelId="{4F1BCC07-3B1B-4850-9D51-214B914D4805}" type="presOf" srcId="{501CF358-1F27-4B4F-A45A-F2AD19D4B805}" destId="{18749C8F-21EF-4EB5-95E3-0BB0C0B2DC1B}" srcOrd="0" destOrd="0" presId="urn:microsoft.com/office/officeart/2009/3/layout/DescendingProcess"/>
    <dgm:cxn modelId="{21613A5B-9D42-4270-BC72-BED7AF762E18}" type="presOf" srcId="{47F5336A-1DD5-4B55-8EC0-D76D50102544}" destId="{1796CA20-BB8D-497B-8300-1A4976986868}" srcOrd="0" destOrd="0" presId="urn:microsoft.com/office/officeart/2009/3/layout/DescendingProcess"/>
    <dgm:cxn modelId="{F4C41D37-D93F-4C33-BA09-F1E0BAB3B91B}" type="presOf" srcId="{02AFE8E5-7847-4050-BF1E-FA862216CB93}" destId="{73AE3AAC-5293-458C-A3F9-29045DCECA15}" srcOrd="0" destOrd="0" presId="urn:microsoft.com/office/officeart/2009/3/layout/DescendingProcess"/>
    <dgm:cxn modelId="{38F368DE-B46E-416D-9D92-6043A19C7DEA}" type="presOf" srcId="{9011414F-0DBA-4E74-9AC0-F0D6993F3E07}" destId="{4CF03438-733B-4192-9D98-4D304A285336}" srcOrd="0" destOrd="0" presId="urn:microsoft.com/office/officeart/2009/3/layout/DescendingProcess"/>
    <dgm:cxn modelId="{B8F58B5D-BA58-45E5-8130-70F4C2E51FCC}" srcId="{47F5336A-1DD5-4B55-8EC0-D76D50102544}" destId="{501CF358-1F27-4B4F-A45A-F2AD19D4B805}" srcOrd="0" destOrd="0" parTransId="{9C67A03A-4A79-4246-BB68-534D3B334DA6}" sibTransId="{4DAAFBD7-3CCA-42E2-A34E-A9F9327AA804}"/>
    <dgm:cxn modelId="{81F0827D-1DAB-4639-8CFD-020B6A995CA4}" type="presOf" srcId="{16A89DA5-5A89-481F-84FF-971E6A6B3441}" destId="{19FABC5C-FA4D-40C4-AC30-160FAF630723}" srcOrd="0" destOrd="0" presId="urn:microsoft.com/office/officeart/2009/3/layout/DescendingProcess"/>
    <dgm:cxn modelId="{4B56F1CC-FBCB-4883-8EE8-B7696A12A375}" srcId="{47F5336A-1DD5-4B55-8EC0-D76D50102544}" destId="{16A89DA5-5A89-481F-84FF-971E6A6B3441}" srcOrd="1" destOrd="0" parTransId="{D8B7A528-7532-413D-B9E7-116D631E452E}" sibTransId="{5D05368F-FAD0-489A-AC6E-BB4164143CC7}"/>
    <dgm:cxn modelId="{BBA68EEB-74A9-4162-B110-C3BDEC3EA74A}" type="presOf" srcId="{1CD3E319-F491-4A3C-B9F2-2252382ED469}" destId="{BE3303F4-C5ED-445F-BC44-C4966B72F7FA}" srcOrd="0" destOrd="0" presId="urn:microsoft.com/office/officeart/2009/3/layout/DescendingProcess"/>
    <dgm:cxn modelId="{77715232-1806-47EF-BA7C-51D4BE02EAF4}" type="presOf" srcId="{8BDD45B2-659D-4649-AA41-B964D04DA09C}" destId="{E6281F7F-EB27-46C9-8388-CD7717A5C4FE}" srcOrd="0" destOrd="0" presId="urn:microsoft.com/office/officeart/2009/3/layout/DescendingProcess"/>
    <dgm:cxn modelId="{03B83FF8-2900-4D23-AFAC-A31163D1BF7E}" type="presOf" srcId="{967B8A24-2CAD-470C-8A87-87F758E72A9B}" destId="{4AD09BA5-300E-43B4-83F8-85BC68E17026}" srcOrd="0" destOrd="0" presId="urn:microsoft.com/office/officeart/2009/3/layout/DescendingProcess"/>
    <dgm:cxn modelId="{9E5FC08A-BB37-4A0A-8582-F3FFF77B96AB}" type="presOf" srcId="{5D05368F-FAD0-489A-AC6E-BB4164143CC7}" destId="{7248318A-44E5-4D58-A959-0EB19CB2DF0F}" srcOrd="0" destOrd="0" presId="urn:microsoft.com/office/officeart/2009/3/layout/DescendingProcess"/>
    <dgm:cxn modelId="{33DC942D-2260-4795-A5A6-52C4278EC58D}" type="presParOf" srcId="{1796CA20-BB8D-497B-8300-1A4976986868}" destId="{CE5C0536-1A14-4EE5-9EBD-87840B99234F}" srcOrd="0" destOrd="0" presId="urn:microsoft.com/office/officeart/2009/3/layout/DescendingProcess"/>
    <dgm:cxn modelId="{215886D4-5CE8-4D7A-BBD5-ACFA772E3AE4}" type="presParOf" srcId="{1796CA20-BB8D-497B-8300-1A4976986868}" destId="{18749C8F-21EF-4EB5-95E3-0BB0C0B2DC1B}" srcOrd="1" destOrd="0" presId="urn:microsoft.com/office/officeart/2009/3/layout/DescendingProcess"/>
    <dgm:cxn modelId="{E6E4EA9F-C3DA-4E62-8570-E79711009657}" type="presParOf" srcId="{1796CA20-BB8D-497B-8300-1A4976986868}" destId="{19FABC5C-FA4D-40C4-AC30-160FAF630723}" srcOrd="2" destOrd="0" presId="urn:microsoft.com/office/officeart/2009/3/layout/DescendingProcess"/>
    <dgm:cxn modelId="{4A129882-5697-4359-AC6F-3D6369578F09}" type="presParOf" srcId="{1796CA20-BB8D-497B-8300-1A4976986868}" destId="{7429078C-9995-431A-9F46-49053D2192E6}" srcOrd="3" destOrd="0" presId="urn:microsoft.com/office/officeart/2009/3/layout/DescendingProcess"/>
    <dgm:cxn modelId="{D028098F-5D60-4FA0-B637-2A5E79024D0B}" type="presParOf" srcId="{7429078C-9995-431A-9F46-49053D2192E6}" destId="{7248318A-44E5-4D58-A959-0EB19CB2DF0F}" srcOrd="0" destOrd="0" presId="urn:microsoft.com/office/officeart/2009/3/layout/DescendingProcess"/>
    <dgm:cxn modelId="{9A379C01-46EB-45C8-B9C8-4EE9D1CB679F}" type="presParOf" srcId="{1796CA20-BB8D-497B-8300-1A4976986868}" destId="{E6281F7F-EB27-46C9-8388-CD7717A5C4FE}" srcOrd="4" destOrd="0" presId="urn:microsoft.com/office/officeart/2009/3/layout/DescendingProcess"/>
    <dgm:cxn modelId="{AFA94B70-602C-4404-B734-11F5F065712B}" type="presParOf" srcId="{1796CA20-BB8D-497B-8300-1A4976986868}" destId="{575FCAFD-A452-44B3-9935-F23F6D925AE9}" srcOrd="5" destOrd="0" presId="urn:microsoft.com/office/officeart/2009/3/layout/DescendingProcess"/>
    <dgm:cxn modelId="{E33DA8C8-6753-4750-8EAA-8306481B70A3}" type="presParOf" srcId="{575FCAFD-A452-44B3-9935-F23F6D925AE9}" destId="{4AD09BA5-300E-43B4-83F8-85BC68E17026}" srcOrd="0" destOrd="0" presId="urn:microsoft.com/office/officeart/2009/3/layout/DescendingProcess"/>
    <dgm:cxn modelId="{B3A10C82-CAC0-4418-ACB1-A437105BD558}" type="presParOf" srcId="{1796CA20-BB8D-497B-8300-1A4976986868}" destId="{4CF03438-733B-4192-9D98-4D304A285336}" srcOrd="6" destOrd="0" presId="urn:microsoft.com/office/officeart/2009/3/layout/DescendingProcess"/>
    <dgm:cxn modelId="{BDC5EB88-F501-4873-AC23-E07505CC0EBD}" type="presParOf" srcId="{1796CA20-BB8D-497B-8300-1A4976986868}" destId="{A189D3DF-3E3B-487B-9429-505AE4F34C37}" srcOrd="7" destOrd="0" presId="urn:microsoft.com/office/officeart/2009/3/layout/DescendingProcess"/>
    <dgm:cxn modelId="{E196CB51-E7F4-4CE8-A011-16842892A9DE}" type="presParOf" srcId="{A189D3DF-3E3B-487B-9429-505AE4F34C37}" destId="{73AE3AAC-5293-458C-A3F9-29045DCECA15}" srcOrd="0" destOrd="0" presId="urn:microsoft.com/office/officeart/2009/3/layout/DescendingProcess"/>
    <dgm:cxn modelId="{0A0E8805-789F-46A7-B2D9-89E25141EB76}" type="presParOf" srcId="{1796CA20-BB8D-497B-8300-1A4976986868}" destId="{BE3303F4-C5ED-445F-BC44-C4966B72F7FA}" srcOrd="8" destOrd="0" presId="urn:microsoft.com/office/officeart/2009/3/layout/Descending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A5A7C-5635-41E4-B24D-B113DD3D6132}">
      <dsp:nvSpPr>
        <dsp:cNvPr id="0" name=""/>
        <dsp:cNvSpPr/>
      </dsp:nvSpPr>
      <dsp:spPr>
        <a:xfrm>
          <a:off x="381024" y="0"/>
          <a:ext cx="5412796" cy="690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/>
            <a:t>Introduction</a:t>
          </a:r>
          <a:endParaRPr lang="en-US" sz="2000" kern="1200" dirty="0"/>
        </a:p>
      </dsp:txBody>
      <dsp:txXfrm>
        <a:off x="414729" y="33705"/>
        <a:ext cx="5345386" cy="623041"/>
      </dsp:txXfrm>
    </dsp:sp>
    <dsp:sp modelId="{34C55540-83DC-446C-AD91-535B93871272}">
      <dsp:nvSpPr>
        <dsp:cNvPr id="0" name=""/>
        <dsp:cNvSpPr/>
      </dsp:nvSpPr>
      <dsp:spPr>
        <a:xfrm>
          <a:off x="381024" y="845971"/>
          <a:ext cx="5412796" cy="690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CZT Detector Array</a:t>
          </a:r>
          <a:endParaRPr lang="en-US" sz="2000" kern="1200" dirty="0"/>
        </a:p>
      </dsp:txBody>
      <dsp:txXfrm>
        <a:off x="414729" y="879676"/>
        <a:ext cx="5345386" cy="623041"/>
      </dsp:txXfrm>
    </dsp:sp>
    <dsp:sp modelId="{29D99688-784C-4A05-97FA-EF3A5ACEB6D5}">
      <dsp:nvSpPr>
        <dsp:cNvPr id="0" name=""/>
        <dsp:cNvSpPr/>
      </dsp:nvSpPr>
      <dsp:spPr>
        <a:xfrm>
          <a:off x="381024" y="1691942"/>
          <a:ext cx="5412796" cy="690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/>
            <a:t>Characterization</a:t>
          </a:r>
          <a:endParaRPr lang="en-US" sz="2000" kern="1200" dirty="0"/>
        </a:p>
      </dsp:txBody>
      <dsp:txXfrm>
        <a:off x="414729" y="1725647"/>
        <a:ext cx="5345386" cy="623041"/>
      </dsp:txXfrm>
    </dsp:sp>
    <dsp:sp modelId="{A1275A3E-B733-4F17-AFD9-146433CF93AF}">
      <dsp:nvSpPr>
        <dsp:cNvPr id="0" name=""/>
        <dsp:cNvSpPr/>
      </dsp:nvSpPr>
      <dsp:spPr>
        <a:xfrm>
          <a:off x="381024" y="2537914"/>
          <a:ext cx="5412796" cy="690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/>
            <a:t>Data Analysis</a:t>
          </a:r>
          <a:endParaRPr lang="en-US" sz="2000" kern="1200" dirty="0"/>
        </a:p>
      </dsp:txBody>
      <dsp:txXfrm>
        <a:off x="414729" y="2571619"/>
        <a:ext cx="5345386" cy="623041"/>
      </dsp:txXfrm>
    </dsp:sp>
    <dsp:sp modelId="{BA62BA69-0F88-422A-95E8-F83424D8F70C}">
      <dsp:nvSpPr>
        <dsp:cNvPr id="0" name=""/>
        <dsp:cNvSpPr/>
      </dsp:nvSpPr>
      <dsp:spPr>
        <a:xfrm>
          <a:off x="381024" y="3383885"/>
          <a:ext cx="5412796" cy="690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baseline="0" dirty="0" smtClean="0"/>
            <a:t>Future Work</a:t>
          </a:r>
          <a:endParaRPr lang="en-US" sz="2000" kern="1200" dirty="0"/>
        </a:p>
      </dsp:txBody>
      <dsp:txXfrm>
        <a:off x="414729" y="3417590"/>
        <a:ext cx="5345386" cy="623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9B4A1-F866-424D-89C6-C30C3EB1FCDA}">
      <dsp:nvSpPr>
        <dsp:cNvPr id="0" name=""/>
        <dsp:cNvSpPr/>
      </dsp:nvSpPr>
      <dsp:spPr>
        <a:xfrm>
          <a:off x="560499" y="1765"/>
          <a:ext cx="4172892" cy="13399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smtClean="0"/>
            <a:t>3 million seconds of data</a:t>
          </a:r>
          <a:endParaRPr lang="en-US" sz="2400" kern="1200" dirty="0"/>
        </a:p>
      </dsp:txBody>
      <dsp:txXfrm>
        <a:off x="625908" y="67174"/>
        <a:ext cx="4042074" cy="1209099"/>
      </dsp:txXfrm>
    </dsp:sp>
    <dsp:sp modelId="{D0F66AE3-6383-46F8-9738-CC7570BFFD44}">
      <dsp:nvSpPr>
        <dsp:cNvPr id="0" name=""/>
        <dsp:cNvSpPr/>
      </dsp:nvSpPr>
      <dsp:spPr>
        <a:xfrm>
          <a:off x="560499" y="1387441"/>
          <a:ext cx="4172892" cy="13399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smtClean="0"/>
            <a:t>~1 year of operation</a:t>
          </a:r>
          <a:endParaRPr lang="en-US" sz="2400" kern="1200" dirty="0"/>
        </a:p>
      </dsp:txBody>
      <dsp:txXfrm>
        <a:off x="625908" y="1452850"/>
        <a:ext cx="4042074" cy="1209099"/>
      </dsp:txXfrm>
    </dsp:sp>
    <dsp:sp modelId="{5FEE816A-4CDF-42AF-B277-B85BE794F56C}">
      <dsp:nvSpPr>
        <dsp:cNvPr id="0" name=""/>
        <dsp:cNvSpPr/>
      </dsp:nvSpPr>
      <dsp:spPr>
        <a:xfrm>
          <a:off x="560499" y="2773117"/>
          <a:ext cx="4172892" cy="13399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smtClean="0"/>
            <a:t>Broadband S/N ~250</a:t>
          </a:r>
          <a:endParaRPr lang="en-US" sz="2400" kern="1200" dirty="0"/>
        </a:p>
      </dsp:txBody>
      <dsp:txXfrm>
        <a:off x="625908" y="2838526"/>
        <a:ext cx="4042074" cy="1209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C0536-1A14-4EE5-9EBD-87840B99234F}">
      <dsp:nvSpPr>
        <dsp:cNvPr id="0" name=""/>
        <dsp:cNvSpPr/>
      </dsp:nvSpPr>
      <dsp:spPr>
        <a:xfrm rot="3897788">
          <a:off x="1879818" y="818812"/>
          <a:ext cx="3552139" cy="2477174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8318A-44E5-4D58-A959-0EB19CB2DF0F}">
      <dsp:nvSpPr>
        <dsp:cNvPr id="0" name=""/>
        <dsp:cNvSpPr/>
      </dsp:nvSpPr>
      <dsp:spPr>
        <a:xfrm>
          <a:off x="3124200" y="1219201"/>
          <a:ext cx="89702" cy="89702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09BA5-300E-43B4-83F8-85BC68E17026}">
      <dsp:nvSpPr>
        <dsp:cNvPr id="0" name=""/>
        <dsp:cNvSpPr/>
      </dsp:nvSpPr>
      <dsp:spPr>
        <a:xfrm>
          <a:off x="3720298" y="1524000"/>
          <a:ext cx="89702" cy="89702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E3AAC-5293-458C-A3F9-29045DCECA15}">
      <dsp:nvSpPr>
        <dsp:cNvPr id="0" name=""/>
        <dsp:cNvSpPr/>
      </dsp:nvSpPr>
      <dsp:spPr>
        <a:xfrm>
          <a:off x="4285000" y="2057400"/>
          <a:ext cx="89702" cy="89702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49C8F-21EF-4EB5-95E3-0BB0C0B2DC1B}">
      <dsp:nvSpPr>
        <dsp:cNvPr id="0" name=""/>
        <dsp:cNvSpPr/>
      </dsp:nvSpPr>
      <dsp:spPr>
        <a:xfrm>
          <a:off x="1365891" y="0"/>
          <a:ext cx="1803727" cy="658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ADC output of X-ray events to data file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365891" y="0"/>
        <a:ext cx="1803727" cy="658368"/>
      </dsp:txXfrm>
    </dsp:sp>
    <dsp:sp modelId="{19FABC5C-FA4D-40C4-AC30-160FAF630723}">
      <dsp:nvSpPr>
        <dsp:cNvPr id="0" name=""/>
        <dsp:cNvSpPr/>
      </dsp:nvSpPr>
      <dsp:spPr>
        <a:xfrm>
          <a:off x="3352803" y="381000"/>
          <a:ext cx="2359133" cy="850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Correlation of CZT data with GPS, IR sensors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352803" y="381000"/>
        <a:ext cx="2359133" cy="850242"/>
      </dsp:txXfrm>
    </dsp:sp>
    <dsp:sp modelId="{E6281F7F-EB27-46C9-8388-CD7717A5C4FE}">
      <dsp:nvSpPr>
        <dsp:cNvPr id="0" name=""/>
        <dsp:cNvSpPr/>
      </dsp:nvSpPr>
      <dsp:spPr>
        <a:xfrm>
          <a:off x="609609" y="1524003"/>
          <a:ext cx="2938874" cy="1018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Data packets optimized for UHF beacon/ S-band downlink by in-flight software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9609" y="1524003"/>
        <a:ext cx="2938874" cy="1018027"/>
      </dsp:txXfrm>
    </dsp:sp>
    <dsp:sp modelId="{4CF03438-733B-4192-9D98-4D304A285336}">
      <dsp:nvSpPr>
        <dsp:cNvPr id="0" name=""/>
        <dsp:cNvSpPr/>
      </dsp:nvSpPr>
      <dsp:spPr>
        <a:xfrm>
          <a:off x="4648206" y="1524000"/>
          <a:ext cx="2716512" cy="810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Real-time data packets transmitted to Earth station(s) and archived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648206" y="1524000"/>
        <a:ext cx="2716512" cy="810187"/>
      </dsp:txXfrm>
    </dsp:sp>
    <dsp:sp modelId="{BE3303F4-C5ED-445F-BC44-C4966B72F7FA}">
      <dsp:nvSpPr>
        <dsp:cNvPr id="0" name=""/>
        <dsp:cNvSpPr/>
      </dsp:nvSpPr>
      <dsp:spPr>
        <a:xfrm>
          <a:off x="2133609" y="3581400"/>
          <a:ext cx="3167038" cy="505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Data reduction and analysis with standard software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33609" y="3581400"/>
        <a:ext cx="3167038" cy="505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13BAAB6-4A3E-4BED-BF8D-EE7668A5C47C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ACD695F-6D9B-48D5-A599-58E97B61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2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663316D-5081-4777-9BDF-ECA8B71E4BB4}" type="datetimeFigureOut">
              <a:rPr lang="en-US" smtClean="0"/>
              <a:t>5/1/2015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95B50EE-62D0-4C6C-B3D9-63C3FAB23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6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2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4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6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B50EE-62D0-4C6C-B3D9-63C3FAB23B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46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09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9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52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9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3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90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2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 smtClean="0"/>
              <a:t>To</a:t>
            </a:r>
            <a:r>
              <a:rPr lang="en-US" baseline="0" dirty="0" smtClean="0"/>
              <a:t> begin with, I could spend a lot of time talking about the history of the cosmic x-ray background detection. However, the ROSAT image you can see on the screen is very succinct and tells you a lot about the x-ray background. More than two decades ago, when researchers were trying to measure the fluorescence of solar x-rays from the bright side of the moon, they found out that there was a consistent background present in the image. This X-ray background, as you can see in the image, was found to be somehow blocked by the dark side of the moon. This made it clear that the x-ray background had to be coming from outside the solar system.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3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99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94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9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 smtClean="0"/>
              <a:t>Then,</a:t>
            </a:r>
            <a:r>
              <a:rPr lang="en-US" baseline="0" dirty="0" smtClean="0"/>
              <a:t> with the advancement of detector technology, we were able to resolve objects farther in the sky. The X-ray background was still persistent. Researchers had a consensus that the background could have a galactic origin. However, with more and more observations of objects all over the sky, it became clear that even though a lot of the low-energy emission of the x-ray background came from the galactic plane, most of the emission, above 10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, was isotropic. The image you can see on the screen is a Chandra X-ray Observatory image of a galaxy cluster. The image clearly shows X-ray emission coming from the core and from the intra-cluster medium within the galaxy cluster. However, as the image reveals, there is an emission in the same energy range coming from the background as well.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2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optical image of the galaxy NGC 4151.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observe</a:t>
            </a:r>
            <a:r>
              <a:rPr lang="en-US" baseline="0" dirty="0" smtClean="0"/>
              <a:t> this galaxy in the X-ray wavelength, you can see a plot of x-ray flux as a function of position which peaks at the position of the galaxy.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However, there is also a consistent background flux present in the measurement, and that does not correlate to any resolved source in the sky.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Astrophysical</a:t>
            </a:r>
            <a:r>
              <a:rPr lang="en-US" baseline="0" dirty="0" smtClean="0"/>
              <a:t> models developed by researchers tell us that this emission could be coming from Active Galactic </a:t>
            </a:r>
            <a:r>
              <a:rPr lang="en-US" baseline="0" dirty="0" err="1" smtClean="0"/>
              <a:t>Nucleii</a:t>
            </a:r>
            <a:r>
              <a:rPr lang="en-US" baseline="0" dirty="0" smtClean="0"/>
              <a:t> that are too far to be resolved by our telescopes. However, this argument comes with a lot of doubts, and the nature of this diffuse cosmic x-ray background remained one of the most interesting topics of X-ray astronomy and observational cosmology.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0759F-7EA3-467C-8DB8-953FD0EDDAE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Background_whit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Subsystem:  requirements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7924800" cy="4114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Describe the mission-imposed requirements of your subsystem</a:t>
            </a:r>
          </a:p>
          <a:p>
            <a:pPr lvl="1"/>
            <a:r>
              <a:rPr lang="en-US" dirty="0" smtClean="0"/>
              <a:t>Performance Requirements</a:t>
            </a:r>
          </a:p>
          <a:p>
            <a:pPr lvl="1"/>
            <a:r>
              <a:rPr lang="en-US" dirty="0" smtClean="0"/>
              <a:t>Precisions</a:t>
            </a:r>
          </a:p>
          <a:p>
            <a:pPr lvl="1"/>
            <a:r>
              <a:rPr lang="en-US" dirty="0" smtClean="0"/>
              <a:t>Reliability</a:t>
            </a:r>
          </a:p>
          <a:p>
            <a:pPr lvl="1"/>
            <a:r>
              <a:rPr lang="en-US" dirty="0" smtClean="0"/>
              <a:t>Describe what your system is supposed to do. A shall indicates something that it must do. Should indicates a preference, a non-binding requirement, a goal. Also describe derived requirements, or requirements that stem from the original requirement. 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Requirement: Science Array shall generate date related to the </a:t>
            </a:r>
            <a:r>
              <a:rPr lang="en-US" dirty="0" err="1" smtClean="0"/>
              <a:t>detecion</a:t>
            </a:r>
            <a:r>
              <a:rPr lang="en-US" dirty="0" smtClean="0"/>
              <a:t> of X-Ray emission in the 20-50 </a:t>
            </a:r>
            <a:r>
              <a:rPr lang="en-US" dirty="0" err="1" smtClean="0"/>
              <a:t>keV</a:t>
            </a:r>
            <a:r>
              <a:rPr lang="en-US" dirty="0" smtClean="0"/>
              <a:t> range with an energy resolution of…. And a sensitivity of…  for transmission  to ground.</a:t>
            </a:r>
          </a:p>
          <a:p>
            <a:pPr lvl="1"/>
            <a:r>
              <a:rPr lang="en-US" dirty="0" smtClean="0"/>
              <a:t>Derived Requirement: Science Array shall stream thumbnail through UART to 8051F912 interface processor.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5/1/2015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CXBN-2 Science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Author(s)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2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Background_whit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Subsystem:  requirements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7924800" cy="4114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Describe the mission-imposed requirements of your subsystem</a:t>
            </a:r>
          </a:p>
          <a:p>
            <a:pPr lvl="1"/>
            <a:r>
              <a:rPr lang="en-US" dirty="0" smtClean="0"/>
              <a:t>Performance Requirements</a:t>
            </a:r>
          </a:p>
          <a:p>
            <a:pPr lvl="1"/>
            <a:r>
              <a:rPr lang="en-US" dirty="0" smtClean="0"/>
              <a:t>Precisions</a:t>
            </a:r>
          </a:p>
          <a:p>
            <a:pPr lvl="1"/>
            <a:r>
              <a:rPr lang="en-US" dirty="0" smtClean="0"/>
              <a:t>Reliability</a:t>
            </a:r>
          </a:p>
          <a:p>
            <a:pPr lvl="1"/>
            <a:r>
              <a:rPr lang="en-US" dirty="0" smtClean="0"/>
              <a:t>Describe what your system is supposed to do. A shall indicates something that it must do. Should indicates a preference, a non-binding requirement, a goal. Also describe derived requirements, or requirements that stem from the original requirement. 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Requirement: Science Array shall generate date related to the </a:t>
            </a:r>
            <a:r>
              <a:rPr lang="en-US" dirty="0" err="1" smtClean="0"/>
              <a:t>detecion</a:t>
            </a:r>
            <a:r>
              <a:rPr lang="en-US" dirty="0" smtClean="0"/>
              <a:t> of X-Ray emission in the 20-50 </a:t>
            </a:r>
            <a:r>
              <a:rPr lang="en-US" dirty="0" err="1" smtClean="0"/>
              <a:t>keV</a:t>
            </a:r>
            <a:r>
              <a:rPr lang="en-US" dirty="0" smtClean="0"/>
              <a:t> range with an energy resolution of…. And a sensitivity of…  for transmission  to ground.</a:t>
            </a:r>
          </a:p>
          <a:p>
            <a:pPr lvl="1"/>
            <a:r>
              <a:rPr lang="en-US" dirty="0" smtClean="0"/>
              <a:t>Derived Requirement: Science Array shall stream thumbnail through UART to 8051F912 interface processor.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5/1/2015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CXBN-2 Science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Author(s)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2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Background_whit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Subsystem:  requirements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7924800" cy="4114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Describe the mission-imposed requirements of your subsystem</a:t>
            </a:r>
          </a:p>
          <a:p>
            <a:pPr lvl="1"/>
            <a:r>
              <a:rPr lang="en-US" dirty="0" smtClean="0"/>
              <a:t>Performance Requirements</a:t>
            </a:r>
          </a:p>
          <a:p>
            <a:pPr lvl="1"/>
            <a:r>
              <a:rPr lang="en-US" dirty="0" smtClean="0"/>
              <a:t>Precisions</a:t>
            </a:r>
          </a:p>
          <a:p>
            <a:pPr lvl="1"/>
            <a:r>
              <a:rPr lang="en-US" dirty="0" smtClean="0"/>
              <a:t>Reliability</a:t>
            </a:r>
          </a:p>
          <a:p>
            <a:pPr lvl="1"/>
            <a:r>
              <a:rPr lang="en-US" dirty="0" smtClean="0"/>
              <a:t>Describe what your system is supposed to do. A shall indicates something that it must do. Should indicates a preference, a non-binding requirement, a goal. Also describe derived requirements, or requirements that stem from the original requirement. 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Requirement: Science Array shall generate date related to the </a:t>
            </a:r>
            <a:r>
              <a:rPr lang="en-US" dirty="0" err="1" smtClean="0"/>
              <a:t>detecion</a:t>
            </a:r>
            <a:r>
              <a:rPr lang="en-US" dirty="0" smtClean="0"/>
              <a:t> of X-Ray emission in the 20-50 </a:t>
            </a:r>
            <a:r>
              <a:rPr lang="en-US" dirty="0" err="1" smtClean="0"/>
              <a:t>keV</a:t>
            </a:r>
            <a:r>
              <a:rPr lang="en-US" dirty="0" smtClean="0"/>
              <a:t> range with an energy resolution of…. And a sensitivity of…  for transmission  to ground.</a:t>
            </a:r>
          </a:p>
          <a:p>
            <a:pPr lvl="1"/>
            <a:r>
              <a:rPr lang="en-US" dirty="0" smtClean="0"/>
              <a:t>Derived Requirement: Science Array shall stream thumbnail through UART to 8051F912 interface processor.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5/1/2015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CXBN-2 Science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Author(s)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2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Background_white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Subsystem:  requirements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7924800" cy="4114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Describe the mission-imposed requirements of your subsystem</a:t>
            </a:r>
          </a:p>
          <a:p>
            <a:pPr lvl="1"/>
            <a:r>
              <a:rPr lang="en-US" dirty="0" smtClean="0"/>
              <a:t>Performance Requirements</a:t>
            </a:r>
          </a:p>
          <a:p>
            <a:pPr lvl="1"/>
            <a:r>
              <a:rPr lang="en-US" dirty="0" smtClean="0"/>
              <a:t>Precisions</a:t>
            </a:r>
          </a:p>
          <a:p>
            <a:pPr lvl="1"/>
            <a:r>
              <a:rPr lang="en-US" dirty="0" smtClean="0"/>
              <a:t>Reliability</a:t>
            </a:r>
          </a:p>
          <a:p>
            <a:pPr lvl="1"/>
            <a:r>
              <a:rPr lang="en-US" dirty="0" smtClean="0"/>
              <a:t>Describe what your system is supposed to do. A shall indicates something that it must do. Should indicates a preference, a non-binding requirement, a goal. Also describe derived requirements, or requirements that stem from the original requirement. 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Requirement: Science Array shall generate date related to the </a:t>
            </a:r>
            <a:r>
              <a:rPr lang="en-US" dirty="0" err="1" smtClean="0"/>
              <a:t>detecion</a:t>
            </a:r>
            <a:r>
              <a:rPr lang="en-US" dirty="0" smtClean="0"/>
              <a:t> of X-Ray emission in the 20-50 </a:t>
            </a:r>
            <a:r>
              <a:rPr lang="en-US" dirty="0" err="1" smtClean="0"/>
              <a:t>keV</a:t>
            </a:r>
            <a:r>
              <a:rPr lang="en-US" dirty="0" smtClean="0"/>
              <a:t> range with an energy resolution of…. And a sensitivity of…  for transmission  to ground.</a:t>
            </a:r>
          </a:p>
          <a:p>
            <a:pPr lvl="1"/>
            <a:r>
              <a:rPr lang="en-US" dirty="0" smtClean="0"/>
              <a:t>Derived Requirement: Science Array shall stream thumbnail through UART to 8051F912 interface processor.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5/1/2015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CXBN-2 Science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Author(s)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2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79248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A2B2FF-8D01-4DCA-8873-64AA45A8A7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9600" y="152400"/>
            <a:ext cx="7924800" cy="609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2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924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Garamond" pitchFamily="18" charset="0"/>
              </a:rPr>
              <a:t>CXBN-2 Science: characterization of detector prototype and development of data analysis protocol</a:t>
            </a:r>
            <a:endParaRPr lang="en-US" dirty="0">
              <a:latin typeface="Garamond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C:\Users\SSCDIR\Desktop\CXBN2\Cosmic X-Ray Background Nanosatellite 2 Logo Final Modified 10-04-1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124200"/>
            <a:ext cx="1077536" cy="108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4419600"/>
            <a:ext cx="8305800" cy="202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1267AD"/>
              </a:buClr>
            </a:pPr>
            <a:r>
              <a:rPr lang="en-US" sz="2400" cap="small" spc="30" dirty="0" err="1" smtClean="0"/>
              <a:t>Biswas</a:t>
            </a:r>
            <a:r>
              <a:rPr lang="en-US" sz="2400" cap="small" spc="30" dirty="0" smtClean="0"/>
              <a:t> Sharma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1267AD"/>
              </a:buClr>
            </a:pPr>
            <a:r>
              <a:rPr lang="en-US" sz="2400" cap="small" spc="30" dirty="0" smtClean="0"/>
              <a:t>Mentors: Dr. Thomas </a:t>
            </a:r>
            <a:r>
              <a:rPr lang="en-US" sz="2400" cap="small" spc="30" dirty="0" err="1" smtClean="0"/>
              <a:t>Pannuti</a:t>
            </a:r>
            <a:r>
              <a:rPr lang="en-US" sz="2400" cap="small" spc="30" dirty="0"/>
              <a:t>, Prof. Jeff </a:t>
            </a:r>
            <a:r>
              <a:rPr lang="en-US" sz="2400" cap="small" spc="30" dirty="0" err="1"/>
              <a:t>Kruth</a:t>
            </a:r>
            <a:r>
              <a:rPr lang="en-US" sz="2400" cap="small" spc="30" dirty="0"/>
              <a:t>, </a:t>
            </a:r>
            <a:endParaRPr lang="en-US" sz="2400" cap="small" spc="30" dirty="0" smtClean="0"/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1267AD"/>
              </a:buClr>
            </a:pPr>
            <a:r>
              <a:rPr lang="en-US" sz="2400" cap="small" spc="30" dirty="0" smtClean="0"/>
              <a:t>Dr. Benjamin </a:t>
            </a:r>
            <a:r>
              <a:rPr lang="en-US" sz="2400" cap="small" spc="30" dirty="0" err="1" smtClean="0"/>
              <a:t>Malphrus</a:t>
            </a:r>
            <a:r>
              <a:rPr lang="en-US" sz="2400" cap="small" spc="30" dirty="0" smtClean="0"/>
              <a:t>, Dr. Dirk </a:t>
            </a:r>
            <a:r>
              <a:rPr lang="en-US" sz="2400" cap="small" spc="30" dirty="0" err="1" smtClean="0"/>
              <a:t>Grupe</a:t>
            </a:r>
            <a:endParaRPr lang="en-US" sz="2400" cap="small" spc="30" dirty="0"/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1267AD"/>
              </a:buClr>
            </a:pPr>
            <a:r>
              <a:rPr lang="en-US" sz="2400" cap="small" spc="30" dirty="0" smtClean="0"/>
              <a:t>4/22/2015</a:t>
            </a:r>
            <a:endParaRPr lang="en-US" sz="2400" cap="small" spc="30" dirty="0"/>
          </a:p>
        </p:txBody>
      </p:sp>
    </p:spTree>
    <p:extLst>
      <p:ext uri="{BB962C8B-B14F-4D97-AF65-F5344CB8AC3E}">
        <p14:creationId xmlns:p14="http://schemas.microsoft.com/office/powerpoint/2010/main" val="28098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CXRB Measurement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1600200"/>
            <a:ext cx="7924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spc="30" dirty="0">
                <a:solidFill>
                  <a:schemeClr val="tx1"/>
                </a:solidFill>
              </a:rPr>
              <a:t>Valuable for many reasons:</a:t>
            </a:r>
          </a:p>
          <a:p>
            <a:pPr lvl="2"/>
            <a:r>
              <a:rPr lang="en-US" sz="2400" spc="30" dirty="0">
                <a:solidFill>
                  <a:schemeClr val="tx1"/>
                </a:solidFill>
              </a:rPr>
              <a:t>Observational constraint in the study of the very high redshift (z&gt;6) AGNs which will remain unresolved even with the next generation of X-ray telescopes (</a:t>
            </a:r>
            <a:r>
              <a:rPr lang="da-DK" sz="2400" spc="30" dirty="0">
                <a:solidFill>
                  <a:schemeClr val="tx1"/>
                </a:solidFill>
              </a:rPr>
              <a:t>Salvaterra et al. 2007; Rhook &amp; Haehnelt 2008)</a:t>
            </a:r>
          </a:p>
          <a:p>
            <a:pPr lvl="2"/>
            <a:r>
              <a:rPr lang="en-US" sz="2400" spc="30" dirty="0">
                <a:solidFill>
                  <a:schemeClr val="tx1"/>
                </a:solidFill>
              </a:rPr>
              <a:t>Ensure proper background subtraction when studying objects emitting radiation in the same energy range (clusters and groups of galaxies) (</a:t>
            </a:r>
            <a:r>
              <a:rPr lang="en-US" sz="2400" spc="30" dirty="0" err="1">
                <a:solidFill>
                  <a:schemeClr val="tx1"/>
                </a:solidFill>
              </a:rPr>
              <a:t>Gastaldello</a:t>
            </a:r>
            <a:r>
              <a:rPr lang="en-US" sz="2400" spc="30" dirty="0">
                <a:solidFill>
                  <a:schemeClr val="tx1"/>
                </a:solidFill>
              </a:rPr>
              <a:t> et al. 2007; Snowden et al. 2008)</a:t>
            </a:r>
          </a:p>
          <a:p>
            <a:pPr lvl="2"/>
            <a:r>
              <a:rPr lang="en-US" sz="2400" spc="30" dirty="0">
                <a:solidFill>
                  <a:schemeClr val="tx1"/>
                </a:solidFill>
              </a:rPr>
              <a:t>Lend insight into the evolution of primordial galaxies</a:t>
            </a:r>
          </a:p>
          <a:p>
            <a:pPr lvl="2"/>
            <a:endParaRPr lang="en-US" sz="1800" spc="30" dirty="0">
              <a:solidFill>
                <a:schemeClr val="tx1"/>
              </a:solidFill>
            </a:endParaRPr>
          </a:p>
          <a:p>
            <a:pPr lvl="2"/>
            <a:endParaRPr lang="en-US" sz="1800" spc="30" dirty="0">
              <a:solidFill>
                <a:schemeClr val="tx1"/>
              </a:solidFill>
            </a:endParaRPr>
          </a:p>
          <a:p>
            <a:pPr lvl="1"/>
            <a:endParaRPr lang="en-US" sz="1800" spc="3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2U </a:t>
            </a:r>
            <a:r>
              <a:rPr lang="en-US" dirty="0" err="1" smtClean="0">
                <a:solidFill>
                  <a:schemeClr val="tx1"/>
                </a:solidFill>
              </a:rPr>
              <a:t>CubeSat</a:t>
            </a:r>
            <a:r>
              <a:rPr lang="en-US" dirty="0" smtClean="0">
                <a:solidFill>
                  <a:schemeClr val="tx1"/>
                </a:solidFill>
              </a:rPr>
              <a:t> with 2 Cadmium-Zinc-Telluride (CZT) detectors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762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/>
              <a:t>Cosmic X-ray Background </a:t>
            </a:r>
            <a:r>
              <a:rPr lang="en-US" sz="2400" dirty="0" err="1" smtClean="0"/>
              <a:t>Nanosatellite</a:t>
            </a:r>
            <a:r>
              <a:rPr lang="en-US" sz="2400" dirty="0"/>
              <a:t> </a:t>
            </a:r>
            <a:r>
              <a:rPr lang="en-US" sz="2400" dirty="0" smtClean="0"/>
              <a:t>- 2</a:t>
            </a:r>
            <a:endParaRPr lang="en-US" sz="2400" dirty="0"/>
          </a:p>
        </p:txBody>
      </p:sp>
      <p:pic>
        <p:nvPicPr>
          <p:cNvPr id="12" name="Picture 2" descr="D:\CXBN2 Docs from Doc\CXBN 2 Assembled View Final No Backgrou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9356">
            <a:off x="2761660" y="2818583"/>
            <a:ext cx="3276600" cy="267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36631634"/>
              </p:ext>
            </p:extLst>
          </p:nvPr>
        </p:nvGraphicFramePr>
        <p:xfrm>
          <a:off x="609600" y="14478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CXBN-2 Science objectives</a:t>
            </a:r>
          </a:p>
        </p:txBody>
      </p:sp>
    </p:spTree>
    <p:extLst>
      <p:ext uri="{BB962C8B-B14F-4D97-AF65-F5344CB8AC3E}">
        <p14:creationId xmlns:p14="http://schemas.microsoft.com/office/powerpoint/2010/main" val="38579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914400" lvl="2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CZT Array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252268"/>
            <a:ext cx="4171646" cy="469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COTS REDLEN M1770 Gamma Imaging Module</a:t>
            </a:r>
          </a:p>
          <a:p>
            <a:pPr marL="342900" lvl="2" indent="-342900"/>
            <a:r>
              <a:rPr lang="en-US" sz="1800" dirty="0" smtClean="0">
                <a:solidFill>
                  <a:schemeClr val="tx1"/>
                </a:solidFill>
              </a:rPr>
              <a:t>2 Detectors in detector system</a:t>
            </a:r>
          </a:p>
          <a:p>
            <a:pPr marL="800100" lvl="3" indent="-342900"/>
            <a:r>
              <a:rPr lang="en-US" sz="1800" dirty="0" smtClean="0">
                <a:solidFill>
                  <a:schemeClr val="tx1"/>
                </a:solidFill>
              </a:rPr>
              <a:t>Reduces systematic uncertainty </a:t>
            </a:r>
          </a:p>
          <a:p>
            <a:pPr marL="400050" lvl="1" indent="-400050"/>
            <a:r>
              <a:rPr lang="en-US" sz="1800" dirty="0" smtClean="0">
                <a:solidFill>
                  <a:schemeClr val="tx1"/>
                </a:solidFill>
              </a:rPr>
              <a:t>Energy Range: 20- 50 </a:t>
            </a:r>
            <a:r>
              <a:rPr lang="en-US" sz="1800" dirty="0" err="1" smtClean="0">
                <a:solidFill>
                  <a:schemeClr val="tx1"/>
                </a:solidFill>
              </a:rPr>
              <a:t>keV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pPr marL="400050" lvl="1" indent="-400050"/>
            <a:r>
              <a:rPr lang="en-US" sz="1800" dirty="0" smtClean="0">
                <a:solidFill>
                  <a:schemeClr val="tx1"/>
                </a:solidFill>
              </a:rPr>
              <a:t>Mass</a:t>
            </a:r>
            <a:r>
              <a:rPr lang="en-US" sz="1800" dirty="0" smtClean="0">
                <a:solidFill>
                  <a:schemeClr val="tx1"/>
                </a:solidFill>
              </a:rPr>
              <a:t>: 200 g</a:t>
            </a:r>
          </a:p>
          <a:p>
            <a:pPr marL="400050" lvl="1" indent="-400050"/>
            <a:r>
              <a:rPr lang="en-US" sz="1800" dirty="0" smtClean="0">
                <a:solidFill>
                  <a:schemeClr val="tx1"/>
                </a:solidFill>
              </a:rPr>
              <a:t>Detector Area: 40x40 mm </a:t>
            </a:r>
          </a:p>
          <a:p>
            <a:pPr marL="400050" lvl="1" indent="-400050"/>
            <a:r>
              <a:rPr lang="en-US" sz="1800" dirty="0" smtClean="0">
                <a:solidFill>
                  <a:schemeClr val="tx1"/>
                </a:solidFill>
              </a:rPr>
              <a:t>16 X 16 array 2.46 mm pixel pitch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6220968" y="5154962"/>
            <a:ext cx="231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/>
              <a:t>Redlen</a:t>
            </a:r>
            <a:r>
              <a:rPr lang="en-US" sz="1200" dirty="0" smtClean="0"/>
              <a:t> Gamma Imaging Module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68" y="777099"/>
            <a:ext cx="2313432" cy="193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68" y="3042189"/>
            <a:ext cx="2313432" cy="210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2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Characterization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Radioisotopes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Pixel by pixel</a:t>
            </a:r>
          </a:p>
          <a:p>
            <a:r>
              <a:rPr lang="en-US" dirty="0">
                <a:solidFill>
                  <a:schemeClr val="tx1"/>
                </a:solidFill>
              </a:rPr>
              <a:t>Data Analysis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Standard </a:t>
            </a:r>
            <a:r>
              <a:rPr lang="en-US" dirty="0">
                <a:solidFill>
                  <a:schemeClr val="tx1"/>
                </a:solidFill>
              </a:rPr>
              <a:t>software such as </a:t>
            </a:r>
            <a:r>
              <a:rPr lang="en-US" dirty="0" smtClean="0">
                <a:solidFill>
                  <a:schemeClr val="tx1"/>
                </a:solidFill>
              </a:rPr>
              <a:t>XSPEC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Open to scientific </a:t>
            </a:r>
            <a:r>
              <a:rPr lang="en-US" dirty="0" smtClean="0">
                <a:solidFill>
                  <a:schemeClr val="tx1"/>
                </a:solidFill>
              </a:rPr>
              <a:t>community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 and 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Barium-133 </a:t>
            </a:r>
            <a:r>
              <a:rPr lang="en-US" sz="1800" dirty="0">
                <a:solidFill>
                  <a:schemeClr val="tx1"/>
                </a:solidFill>
              </a:rPr>
              <a:t>– 30.7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r>
              <a:rPr lang="en-US" sz="1800" dirty="0">
                <a:solidFill>
                  <a:schemeClr val="tx1"/>
                </a:solidFill>
              </a:rPr>
              <a:t>, 53.2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r>
              <a:rPr lang="en-US" sz="1800" dirty="0">
                <a:solidFill>
                  <a:schemeClr val="tx1"/>
                </a:solidFill>
              </a:rPr>
              <a:t>, 80.1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r>
              <a:rPr lang="en-US" sz="1800" dirty="0">
                <a:solidFill>
                  <a:schemeClr val="tx1"/>
                </a:solidFill>
              </a:rPr>
              <a:t>, 356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Cadmium-109 – 22.1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r>
              <a:rPr lang="en-US" sz="1800" dirty="0">
                <a:solidFill>
                  <a:schemeClr val="tx1"/>
                </a:solidFill>
              </a:rPr>
              <a:t>, 88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Cobalt-57 </a:t>
            </a:r>
            <a:r>
              <a:rPr lang="en-US" sz="1800" dirty="0">
                <a:solidFill>
                  <a:schemeClr val="tx1"/>
                </a:solidFill>
              </a:rPr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4.4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122.1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r>
              <a:rPr lang="en-US" sz="1800" dirty="0">
                <a:solidFill>
                  <a:schemeClr val="tx1"/>
                </a:solidFill>
              </a:rPr>
              <a:t>, 136.5 </a:t>
            </a:r>
            <a:r>
              <a:rPr lang="en-US" sz="1800" dirty="0" err="1">
                <a:solidFill>
                  <a:schemeClr val="tx1"/>
                </a:solidFill>
              </a:rPr>
              <a:t>keV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Americium-241 </a:t>
            </a:r>
            <a:r>
              <a:rPr lang="en-US" sz="1800" dirty="0">
                <a:solidFill>
                  <a:schemeClr val="tx1"/>
                </a:solidFill>
              </a:rPr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 59.5 </a:t>
            </a:r>
            <a:r>
              <a:rPr lang="en-US" sz="1800" dirty="0" err="1" smtClean="0">
                <a:solidFill>
                  <a:schemeClr val="tx1"/>
                </a:solidFill>
              </a:rPr>
              <a:t>keV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8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</a:rPr>
              <a:t>www.nucleide.org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/>
              <a:t>Radioisotopes used in characterization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85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447800"/>
            <a:ext cx="7924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2000" kern="1200" spc="3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521081" y="5486400"/>
            <a:ext cx="79248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Histogram of the measurement of </a:t>
            </a:r>
            <a:r>
              <a:rPr lang="en-US" sz="1200" dirty="0" smtClean="0">
                <a:solidFill>
                  <a:schemeClr val="tx1"/>
                </a:solidFill>
              </a:rPr>
              <a:t>122.1 </a:t>
            </a:r>
            <a:r>
              <a:rPr lang="en-US" sz="1200" dirty="0" err="1">
                <a:solidFill>
                  <a:schemeClr val="tx1"/>
                </a:solidFill>
              </a:rPr>
              <a:t>keV</a:t>
            </a:r>
            <a:r>
              <a:rPr lang="en-US" sz="1200" dirty="0">
                <a:solidFill>
                  <a:schemeClr val="tx1"/>
                </a:solidFill>
              </a:rPr>
              <a:t> X-Ray from Cobalt-57 </a:t>
            </a:r>
            <a:r>
              <a:rPr lang="en-US" sz="1200" dirty="0" smtClean="0">
                <a:solidFill>
                  <a:schemeClr val="tx1"/>
                </a:solidFill>
              </a:rPr>
              <a:t>gamma decay, side peak at 136.5 </a:t>
            </a:r>
            <a:r>
              <a:rPr lang="en-US" sz="1200" dirty="0" err="1" smtClean="0">
                <a:solidFill>
                  <a:schemeClr val="tx1"/>
                </a:solidFill>
              </a:rPr>
              <a:t>keV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E1E2E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Lucida Console" pitchFamily="49" charset="0"/>
              </a:rPr>
              <a:t>10.03701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E1E2E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Lucida Console" pitchFamily="49" charset="0"/>
              </a:rPr>
              <a:t>10.03701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0181" name="Picture 5" descr="E:\SenThesisPresentation\Rplot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905000"/>
            <a:ext cx="6165908" cy="366236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14400" y="1383268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Characterization of CXBN-2 CZT array using Cobalt-57 source in laboratory</a:t>
            </a:r>
          </a:p>
        </p:txBody>
      </p:sp>
    </p:spTree>
    <p:extLst>
      <p:ext uri="{BB962C8B-B14F-4D97-AF65-F5344CB8AC3E}">
        <p14:creationId xmlns:p14="http://schemas.microsoft.com/office/powerpoint/2010/main" val="20224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557278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200" spc="30" dirty="0"/>
              <a:t>Histogram of the measurement of 122.06 </a:t>
            </a:r>
            <a:r>
              <a:rPr lang="en-US" sz="1200" spc="30" dirty="0" err="1"/>
              <a:t>keV</a:t>
            </a:r>
            <a:r>
              <a:rPr lang="en-US" sz="1200" spc="30" dirty="0"/>
              <a:t> and 136.47 </a:t>
            </a:r>
            <a:r>
              <a:rPr lang="en-US" sz="1200" spc="30" dirty="0" err="1"/>
              <a:t>keV</a:t>
            </a:r>
            <a:r>
              <a:rPr lang="en-US" sz="1200" spc="30" dirty="0"/>
              <a:t> photons from Cobalt-57 gamma emissions with tungsten fluorescence at 59.32 </a:t>
            </a:r>
            <a:r>
              <a:rPr lang="en-US" sz="1200" spc="30" dirty="0" err="1"/>
              <a:t>keV</a:t>
            </a:r>
            <a:r>
              <a:rPr lang="en-US" sz="1200" spc="30" dirty="0"/>
              <a:t> and 67.24 </a:t>
            </a:r>
            <a:r>
              <a:rPr lang="en-US" sz="1200" spc="30" dirty="0" err="1"/>
              <a:t>keV</a:t>
            </a:r>
            <a:endParaRPr lang="en-US" sz="1200" spc="30" dirty="0"/>
          </a:p>
        </p:txBody>
      </p:sp>
      <p:pic>
        <p:nvPicPr>
          <p:cNvPr id="1026" name="Picture 2" descr="E:\SenThesisPresentation\Rplot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89718"/>
            <a:ext cx="6324600" cy="367288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14400" y="1383268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Characterization of CXBN-2 CZT array using Cobalt-57 source in laboratory</a:t>
            </a:r>
          </a:p>
        </p:txBody>
      </p:sp>
    </p:spTree>
    <p:extLst>
      <p:ext uri="{BB962C8B-B14F-4D97-AF65-F5344CB8AC3E}">
        <p14:creationId xmlns:p14="http://schemas.microsoft.com/office/powerpoint/2010/main" val="15554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</a:t>
            </a:r>
            <a:endParaRPr lang="en-US" dirty="0"/>
          </a:p>
        </p:txBody>
      </p:sp>
      <p:pic>
        <p:nvPicPr>
          <p:cNvPr id="9" name="Picture 2" descr="C:\Users\MSUUSER\Documents\Spring 2015\SenThesis\ADC Event Distribution\ADC Event Distribution\pixel_ 9 - 7 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33" y="1472217"/>
            <a:ext cx="2566384" cy="25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SUUSER\Documents\Spring 2015\SenThesis\ADC Event Distribution\ADC Event Distribution\pixel_ 13 - 12 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2217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SUUSER\Documents\Spring 2015\SenThesis\ADC Event Distribution\ADC Event Distribution\pixel_ 3 - NA 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76600"/>
            <a:ext cx="2054352" cy="20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0600" y="5635823"/>
            <a:ext cx="716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Characterization of individual pixels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10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0600" y="5635823"/>
            <a:ext cx="716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Preliminary result of noise floor measurement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73" y="1496105"/>
            <a:ext cx="6371854" cy="4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762000"/>
          </a:xfrm>
        </p:spPr>
        <p:txBody>
          <a:bodyPr/>
          <a:lstStyle/>
          <a:p>
            <a:r>
              <a:rPr lang="en-US" dirty="0" smtClean="0"/>
              <a:t>Slides Progression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1280090"/>
              </p:ext>
            </p:extLst>
          </p:nvPr>
        </p:nvGraphicFramePr>
        <p:xfrm>
          <a:off x="609600" y="14478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73" y="1497660"/>
            <a:ext cx="6400800" cy="41585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0600" y="5635823"/>
            <a:ext cx="716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Preliminary result of noise floor measurement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44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810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Detector characterization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0600" y="5635823"/>
            <a:ext cx="716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Noise floor spectra from individual pixels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6" y="1374577"/>
            <a:ext cx="2424404" cy="2424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6" y="1374577"/>
            <a:ext cx="2424404" cy="2424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94" y="3465611"/>
            <a:ext cx="2170212" cy="21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D</a:t>
            </a:r>
            <a:r>
              <a:rPr lang="en-US" sz="2400" dirty="0" smtClean="0">
                <a:solidFill>
                  <a:schemeClr val="tx1"/>
                </a:solidFill>
              </a:rPr>
              <a:t>ata in format analyzable by scientific community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Standard analysis software: XSPEC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Needs detector response along with data file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Redistribution Matrix File (RMF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Detector </a:t>
            </a:r>
            <a:r>
              <a:rPr lang="en-US" dirty="0">
                <a:solidFill>
                  <a:schemeClr val="tx1"/>
                </a:solidFill>
              </a:rPr>
              <a:t>Count Rate = </a:t>
            </a:r>
            <a:r>
              <a:rPr lang="en-US" dirty="0" smtClean="0">
                <a:solidFill>
                  <a:schemeClr val="tx1"/>
                </a:solidFill>
              </a:rPr>
              <a:t>Redistribution Matrix × </a:t>
            </a:r>
            <a:r>
              <a:rPr lang="en-US" dirty="0">
                <a:solidFill>
                  <a:schemeClr val="tx1"/>
                </a:solidFill>
              </a:rPr>
              <a:t>Flux </a:t>
            </a:r>
            <a:r>
              <a:rPr lang="en-US" dirty="0" smtClean="0">
                <a:solidFill>
                  <a:schemeClr val="tx1"/>
                </a:solidFill>
              </a:rPr>
              <a:t>Density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Data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ource with known flux at desired energy band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Collimate over a single pixel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=&gt;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Each pixel is independently a detector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Measure count rate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Detector Count Rate = </a:t>
            </a:r>
            <a:r>
              <a:rPr lang="en-US" dirty="0" smtClean="0">
                <a:solidFill>
                  <a:srgbClr val="FFFF00"/>
                </a:solidFill>
              </a:rPr>
              <a:t>Redistribution </a:t>
            </a:r>
            <a:r>
              <a:rPr lang="en-US" dirty="0">
                <a:solidFill>
                  <a:srgbClr val="FFFF00"/>
                </a:solidFill>
              </a:rPr>
              <a:t>Matrix × Flux </a:t>
            </a:r>
            <a:r>
              <a:rPr lang="en-US" dirty="0" smtClean="0">
                <a:solidFill>
                  <a:srgbClr val="FFFF00"/>
                </a:solidFill>
              </a:rPr>
              <a:t>Density</a:t>
            </a:r>
            <a:endParaRPr lang="en-US" sz="2400" dirty="0">
              <a:solidFill>
                <a:srgbClr val="FFFF00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Repeat for other energy bands: </a:t>
            </a:r>
            <a:r>
              <a:rPr lang="en-US" sz="1600" dirty="0" smtClean="0">
                <a:solidFill>
                  <a:schemeClr val="tx1"/>
                </a:solidFill>
              </a:rPr>
              <a:t>Energy range of interest: 20-50 </a:t>
            </a:r>
            <a:r>
              <a:rPr lang="en-US" sz="1600" dirty="0" err="1" smtClean="0">
                <a:solidFill>
                  <a:schemeClr val="tx1"/>
                </a:solidFill>
              </a:rPr>
              <a:t>keV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Repeat for other pixels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Creating the Redistribution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Creating the Redistribution matrix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7924800" cy="4114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Pixel response elements positions in the </a:t>
            </a:r>
            <a:r>
              <a:rPr lang="en-US" sz="1400" dirty="0" smtClean="0">
                <a:solidFill>
                  <a:schemeClr val="tx1"/>
                </a:solidFill>
              </a:rPr>
              <a:t>redistribution </a:t>
            </a:r>
            <a:r>
              <a:rPr lang="en-US" sz="1400" dirty="0">
                <a:solidFill>
                  <a:schemeClr val="tx1"/>
                </a:solidFill>
              </a:rPr>
              <a:t>matrix for a particular energy </a:t>
            </a:r>
            <a:r>
              <a:rPr lang="en-US" sz="1400" dirty="0" smtClean="0">
                <a:solidFill>
                  <a:schemeClr val="tx1"/>
                </a:solidFill>
              </a:rPr>
              <a:t>band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514449"/>
              </p:ext>
            </p:extLst>
          </p:nvPr>
        </p:nvGraphicFramePr>
        <p:xfrm>
          <a:off x="1219200" y="1752600"/>
          <a:ext cx="6034622" cy="4525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02"/>
                <a:gridCol w="548602"/>
                <a:gridCol w="548602"/>
                <a:gridCol w="548602"/>
                <a:gridCol w="548602"/>
                <a:gridCol w="548602"/>
                <a:gridCol w="548602"/>
                <a:gridCol w="548602"/>
                <a:gridCol w="548602"/>
                <a:gridCol w="548602"/>
                <a:gridCol w="548602"/>
              </a:tblGrid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1,1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1,2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1,3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1,254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1,255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1,256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2,1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2,2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3,1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3,3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4,4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253,253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253,256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254,1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254,254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254,256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255,1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255,255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255,256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256,1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256,2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256,3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..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256,254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256,255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256,256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4" marR="6974" marT="6974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0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710283"/>
              </p:ext>
            </p:extLst>
          </p:nvPr>
        </p:nvGraphicFramePr>
        <p:xfrm>
          <a:off x="1219200" y="1828800"/>
          <a:ext cx="6324600" cy="410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Creating the Redistribution matrix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7924800" cy="4114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Results from preliminary analysis showing response of illuminated and unilluminated pixels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Creating the Redistribution matrix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7924800" cy="4114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Results from preliminary analysis showing response of illuminated and unilluminated pixels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6324600" cy="41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Apply calibrations to individual pixels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Use Americium source to fill in redistribution matrix elements at the end of the energy </a:t>
            </a:r>
            <a:r>
              <a:rPr lang="en-US" sz="2400" dirty="0">
                <a:solidFill>
                  <a:schemeClr val="tx1"/>
                </a:solidFill>
              </a:rPr>
              <a:t>range (59.5 </a:t>
            </a:r>
            <a:r>
              <a:rPr lang="en-US" sz="2400" dirty="0" err="1" smtClean="0">
                <a:solidFill>
                  <a:schemeClr val="tx1"/>
                </a:solidFill>
              </a:rPr>
              <a:t>keV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Minimum measurable photon energy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Packetization</a:t>
            </a:r>
            <a:r>
              <a:rPr lang="en-US" sz="2400" dirty="0">
                <a:solidFill>
                  <a:schemeClr val="tx1"/>
                </a:solidFill>
              </a:rPr>
              <a:t> of data and correlation with </a:t>
            </a:r>
            <a:r>
              <a:rPr lang="en-US" sz="2400" dirty="0" smtClean="0">
                <a:solidFill>
                  <a:schemeClr val="tx1"/>
                </a:solidFill>
              </a:rPr>
              <a:t>spacecraft </a:t>
            </a:r>
            <a:r>
              <a:rPr lang="en-US" sz="2400" dirty="0">
                <a:solidFill>
                  <a:schemeClr val="tx1"/>
                </a:solidFill>
              </a:rPr>
              <a:t>sensors need to be determined and optimized to meet downlink </a:t>
            </a:r>
            <a:r>
              <a:rPr lang="en-US" sz="2400" dirty="0" smtClean="0">
                <a:solidFill>
                  <a:schemeClr val="tx1"/>
                </a:solidFill>
              </a:rPr>
              <a:t>constraints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CXRB: Poorly understood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CXBN-2: </a:t>
            </a:r>
            <a:r>
              <a:rPr lang="en-US" sz="2400" dirty="0" err="1" smtClean="0">
                <a:solidFill>
                  <a:schemeClr val="tx1"/>
                </a:solidFill>
              </a:rPr>
              <a:t>CubeSat</a:t>
            </a:r>
            <a:r>
              <a:rPr lang="en-US" sz="2400" dirty="0" smtClean="0">
                <a:solidFill>
                  <a:schemeClr val="tx1"/>
                </a:solidFill>
              </a:rPr>
              <a:t> with 2 CZT arrays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Detector arrays being characterized at MSU Space Science Center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Data analysis to be aided with redistribution matrix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Sean McNeil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Jordan </a:t>
            </a:r>
            <a:r>
              <a:rPr lang="en-US" sz="2400" dirty="0" err="1" smtClean="0">
                <a:solidFill>
                  <a:schemeClr val="tx1"/>
                </a:solidFill>
              </a:rPr>
              <a:t>Healea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Dr. Roger </a:t>
            </a:r>
            <a:r>
              <a:rPr lang="en-US" sz="2400" dirty="0" smtClean="0">
                <a:solidFill>
                  <a:schemeClr val="tx1"/>
                </a:solidFill>
              </a:rPr>
              <a:t>McNeil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Ian 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Sonny </a:t>
            </a:r>
            <a:r>
              <a:rPr lang="en-US" sz="2400" dirty="0" smtClean="0">
                <a:solidFill>
                  <a:schemeClr val="tx1"/>
                </a:solidFill>
              </a:rPr>
              <a:t>Ernst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Mason </a:t>
            </a:r>
            <a:r>
              <a:rPr lang="en-US" sz="2400" dirty="0" smtClean="0">
                <a:solidFill>
                  <a:schemeClr val="tx1"/>
                </a:solidFill>
              </a:rPr>
              <a:t>Bush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Taylor Barber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Michael Robbins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1" name="Picture 3" descr="C:\Users\MSUUSER\Documents\Spring_2015\CXBN-2\ROSAT_PSCP_M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3811286" cy="38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370217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pc="30" dirty="0"/>
              <a:t>In search of </a:t>
            </a:r>
            <a:r>
              <a:rPr lang="en-US" spc="30" dirty="0" smtClean="0"/>
              <a:t>fluorescence </a:t>
            </a:r>
            <a:r>
              <a:rPr lang="en-US" spc="30" dirty="0"/>
              <a:t>of solar X-rays from the moon: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X-ray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23622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23622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23622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72045925"/>
              </p:ext>
            </p:extLst>
          </p:nvPr>
        </p:nvGraphicFramePr>
        <p:xfrm>
          <a:off x="609600" y="14478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 descr="D:\CXBN-2\CXBN2 Docs from Doc\CXBN 2 Assembled View Final No Backgroun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9392">
            <a:off x="1031395" y="1515658"/>
            <a:ext cx="1125276" cy="9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SUUSER\Documents\Spring_2015\CXBN-2\New-Antenna-and-Day-Sky-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1219200" cy="15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Operations: chain of events</a:t>
            </a:r>
          </a:p>
        </p:txBody>
      </p:sp>
    </p:spTree>
    <p:extLst>
      <p:ext uri="{BB962C8B-B14F-4D97-AF65-F5344CB8AC3E}">
        <p14:creationId xmlns:p14="http://schemas.microsoft.com/office/powerpoint/2010/main" val="39766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762000"/>
          </a:xfrm>
        </p:spPr>
        <p:txBody>
          <a:bodyPr/>
          <a:lstStyle/>
          <a:p>
            <a:r>
              <a:rPr lang="en-US" dirty="0" smtClean="0"/>
              <a:t>Data format (Science Array)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5/1/2015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CXBN-2 Science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434340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-US" sz="1800" dirty="0" smtClean="0">
                <a:solidFill>
                  <a:schemeClr val="tx1"/>
                </a:solidFill>
              </a:rPr>
              <a:t>rray </a:t>
            </a:r>
            <a:r>
              <a:rPr lang="en-US" sz="1800" dirty="0">
                <a:solidFill>
                  <a:schemeClr val="tx1"/>
                </a:solidFill>
              </a:rPr>
              <a:t>data parsed together from bits </a:t>
            </a:r>
            <a:r>
              <a:rPr lang="en-US" sz="1800" dirty="0" smtClean="0">
                <a:solidFill>
                  <a:schemeClr val="tx1"/>
                </a:solidFill>
              </a:rPr>
              <a:t>[20:1] of the received string sent from the Science Array.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“Energy Data”- ADC count converted from the analog voltage signal produced from the event.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</a:t>
            </a:r>
            <a:r>
              <a:rPr lang="en-US" sz="1800" dirty="0" smtClean="0">
                <a:solidFill>
                  <a:schemeClr val="tx1"/>
                </a:solidFill>
              </a:rPr>
              <a:t>he Science array includes a 12-bit ADC.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“Pixel Address”- Address of the pixel where the event occurred.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The CZT crystal is composed of 256 separate pixels.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“</a:t>
            </a:r>
            <a:r>
              <a:rPr lang="en-US" sz="1800" dirty="0" err="1" smtClean="0">
                <a:solidFill>
                  <a:schemeClr val="tx1"/>
                </a:solidFill>
              </a:rPr>
              <a:t>Bsy</a:t>
            </a:r>
            <a:r>
              <a:rPr lang="en-US" sz="1800" dirty="0" smtClean="0">
                <a:solidFill>
                  <a:schemeClr val="tx1"/>
                </a:solidFill>
              </a:rPr>
              <a:t>”, “Err” - Status flags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“</a:t>
            </a:r>
            <a:r>
              <a:rPr lang="en-US" sz="1800" dirty="0" err="1" smtClean="0">
                <a:solidFill>
                  <a:schemeClr val="tx1"/>
                </a:solidFill>
              </a:rPr>
              <a:t>Prty</a:t>
            </a:r>
            <a:r>
              <a:rPr lang="en-US" sz="1800" dirty="0" smtClean="0">
                <a:solidFill>
                  <a:schemeClr val="tx1"/>
                </a:solidFill>
              </a:rPr>
              <a:t>” -  Even parity bit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04084"/>
            <a:ext cx="6858000" cy="5193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762000"/>
          </a:xfrm>
        </p:spPr>
        <p:txBody>
          <a:bodyPr/>
          <a:lstStyle/>
          <a:p>
            <a:r>
              <a:rPr lang="en-US" dirty="0" smtClean="0"/>
              <a:t>Calibration Code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5/1/2015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CXBN-2 Science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>
                <a:solidFill>
                  <a:schemeClr val="tx1"/>
                </a:solidFill>
              </a:rPr>
              <a:t>pixel_data</a:t>
            </a:r>
            <a:r>
              <a:rPr lang="en-US" sz="1800" dirty="0">
                <a:solidFill>
                  <a:schemeClr val="tx1"/>
                </a:solidFill>
              </a:rPr>
              <a:t>[x][y].</a:t>
            </a:r>
            <a:r>
              <a:rPr lang="en-US" sz="1800" dirty="0" err="1">
                <a:solidFill>
                  <a:schemeClr val="tx1"/>
                </a:solidFill>
              </a:rPr>
              <a:t>calibration_slope</a:t>
            </a:r>
            <a:r>
              <a:rPr lang="en-US" sz="1800" dirty="0">
                <a:solidFill>
                  <a:schemeClr val="tx1"/>
                </a:solidFill>
              </a:rPr>
              <a:t> =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(</a:t>
            </a:r>
            <a:r>
              <a:rPr lang="en-US" sz="1800" dirty="0">
                <a:solidFill>
                  <a:schemeClr val="tx1"/>
                </a:solidFill>
              </a:rPr>
              <a:t>Co57_GAMMA2 - Co57_GAMMA1)/(x2*BIN_SIZE - x1*BIN_SIZE</a:t>
            </a:r>
            <a:r>
              <a:rPr lang="en-US" sz="1800" dirty="0" smtClean="0">
                <a:solidFill>
                  <a:schemeClr val="tx1"/>
                </a:solidFill>
              </a:rPr>
              <a:t>);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chemeClr val="tx1"/>
                </a:solidFill>
              </a:rPr>
              <a:t>pixel_data</a:t>
            </a:r>
            <a:r>
              <a:rPr lang="en-US" sz="1800" dirty="0" smtClean="0">
                <a:solidFill>
                  <a:schemeClr val="tx1"/>
                </a:solidFill>
              </a:rPr>
              <a:t>[x</a:t>
            </a:r>
            <a:r>
              <a:rPr lang="en-US" sz="1800" dirty="0">
                <a:solidFill>
                  <a:schemeClr val="tx1"/>
                </a:solidFill>
              </a:rPr>
              <a:t>][y].</a:t>
            </a:r>
            <a:r>
              <a:rPr lang="en-US" sz="1800" dirty="0" err="1">
                <a:solidFill>
                  <a:schemeClr val="tx1"/>
                </a:solidFill>
              </a:rPr>
              <a:t>calibration_offset</a:t>
            </a:r>
            <a:r>
              <a:rPr lang="en-US" sz="1800" dirty="0">
                <a:solidFill>
                  <a:schemeClr val="tx1"/>
                </a:solidFill>
              </a:rPr>
              <a:t> =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Co57_GAMMA2 </a:t>
            </a:r>
            <a:r>
              <a:rPr lang="en-US" sz="1800" dirty="0">
                <a:solidFill>
                  <a:schemeClr val="tx1"/>
                </a:solidFill>
              </a:rPr>
              <a:t>- x2*BIN_SIZE*</a:t>
            </a:r>
            <a:r>
              <a:rPr lang="en-US" sz="1800" dirty="0" err="1">
                <a:solidFill>
                  <a:schemeClr val="tx1"/>
                </a:solidFill>
              </a:rPr>
              <a:t>pixel_data</a:t>
            </a:r>
            <a:r>
              <a:rPr lang="en-US" sz="1800" dirty="0">
                <a:solidFill>
                  <a:schemeClr val="tx1"/>
                </a:solidFill>
              </a:rPr>
              <a:t>[x][y].</a:t>
            </a:r>
            <a:r>
              <a:rPr lang="en-US" sz="1800" dirty="0" err="1">
                <a:solidFill>
                  <a:schemeClr val="tx1"/>
                </a:solidFill>
              </a:rPr>
              <a:t>calibration_slope</a:t>
            </a:r>
            <a:r>
              <a:rPr lang="en-US" sz="1800" dirty="0">
                <a:solidFill>
                  <a:schemeClr val="tx1"/>
                </a:solidFill>
              </a:rPr>
              <a:t>;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B050"/>
                </a:solidFill>
              </a:rPr>
              <a:t>///// </a:t>
            </a:r>
            <a:r>
              <a:rPr lang="en-US" sz="1800" dirty="0">
                <a:solidFill>
                  <a:srgbClr val="00B050"/>
                </a:solidFill>
              </a:rPr>
              <a:t>y-intercept of the calibration plot with actual values on y axis and </a:t>
            </a:r>
            <a:r>
              <a:rPr lang="en-US" sz="1800" dirty="0" err="1">
                <a:solidFill>
                  <a:srgbClr val="00B050"/>
                </a:solidFill>
              </a:rPr>
              <a:t>adc</a:t>
            </a:r>
            <a:r>
              <a:rPr lang="en-US" sz="1800" dirty="0">
                <a:solidFill>
                  <a:srgbClr val="00B050"/>
                </a:solidFill>
              </a:rPr>
              <a:t> values on x axis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CXRB Measurement</a:t>
            </a:r>
            <a:endParaRPr lang="en-US" dirty="0"/>
          </a:p>
        </p:txBody>
      </p:sp>
      <p:pic>
        <p:nvPicPr>
          <p:cNvPr id="7" name="Content Placeholder 6" descr="http://www.nasa.gov/images/content/511272main_Cosmic_xray_background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8580"/>
            <a:ext cx="7010400" cy="468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D:\forCXBN-PDR_withCircl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r="2250"/>
          <a:stretch/>
        </p:blipFill>
        <p:spPr bwMode="auto">
          <a:xfrm>
            <a:off x="1828800" y="1281283"/>
            <a:ext cx="5430129" cy="43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24400" y="3429000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Galaxy cluster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2362200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Diffuse background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638800"/>
            <a:ext cx="543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Chandra</a:t>
            </a:r>
            <a:r>
              <a:rPr lang="en-US" sz="1600" dirty="0" smtClean="0"/>
              <a:t> observation of galaxy cluster CL0030+2618</a:t>
            </a:r>
            <a:endParaRPr lang="en-US" sz="16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X-ray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ngc 4151-lrgb-09rewk.jp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b="1613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CXBN-2 Science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58733" y="1854200"/>
            <a:ext cx="112614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n w="12700" cap="flat" cmpd="sng" algn="ctr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3CDDD"/>
                </a:solidFill>
                <a:latin typeface="Calibri"/>
              </a:rPr>
              <a:t>NGC 4151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X-ray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ngc 4151-lrgb-09rewk.jp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b="1613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5/1/2015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CXBN-2 Science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" name="Group 19"/>
          <p:cNvGrpSpPr/>
          <p:nvPr/>
        </p:nvGrpSpPr>
        <p:grpSpPr>
          <a:xfrm>
            <a:off x="322262" y="4415630"/>
            <a:ext cx="8364538" cy="2442369"/>
            <a:chOff x="171450" y="4184650"/>
            <a:chExt cx="8364538" cy="267335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42925" y="6167438"/>
              <a:ext cx="7993063" cy="0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7318375" y="6396038"/>
              <a:ext cx="12176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kern="0">
                  <a:solidFill>
                    <a:sysClr val="window" lastClr="FFFFFF"/>
                  </a:solidFill>
                </a:rPr>
                <a:t>Position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-214312" y="5418138"/>
              <a:ext cx="1531937" cy="1587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10"/>
            <p:cNvSpPr txBox="1">
              <a:spLocks noChangeArrowheads="1"/>
            </p:cNvSpPr>
            <p:nvPr/>
          </p:nvSpPr>
          <p:spPr bwMode="auto">
            <a:xfrm>
              <a:off x="171450" y="4184650"/>
              <a:ext cx="711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kern="0" dirty="0">
                  <a:solidFill>
                    <a:sysClr val="window" lastClr="FFFFFF"/>
                  </a:solidFill>
                </a:rPr>
                <a:t>Flux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258733" y="1854200"/>
            <a:ext cx="32258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>
                <a:ln w="12700" cap="flat" cmpd="sng" algn="ctr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3CDDD"/>
                </a:solidFill>
                <a:latin typeface="Calibri"/>
              </a:rPr>
              <a:t>NGC 4151</a:t>
            </a:r>
          </a:p>
          <a:p>
            <a:pPr>
              <a:defRPr/>
            </a:pPr>
            <a:r>
              <a:rPr lang="en-US" sz="1400" b="1" kern="0" dirty="0">
                <a:ln w="12700" cap="flat" cmpd="sng" algn="ctr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3CDDD"/>
                </a:solidFill>
                <a:latin typeface="Calibri"/>
              </a:rPr>
              <a:t>A bright Active Galactic Nucleus (AGN) </a:t>
            </a:r>
          </a:p>
          <a:p>
            <a:pPr>
              <a:defRPr/>
            </a:pPr>
            <a:r>
              <a:rPr lang="en-US" sz="1400" b="1" kern="0" dirty="0">
                <a:ln w="12700" cap="flat" cmpd="sng" algn="ctr">
                  <a:solidFill>
                    <a:srgbClr val="4BACC6">
                      <a:lumMod val="60000"/>
                      <a:lumOff val="4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3CDDD"/>
                </a:solidFill>
                <a:latin typeface="Calibri"/>
              </a:rPr>
              <a:t>outside our galaxy</a:t>
            </a:r>
          </a:p>
        </p:txBody>
      </p:sp>
      <p:sp>
        <p:nvSpPr>
          <p:cNvPr id="11" name="Freeform 10"/>
          <p:cNvSpPr/>
          <p:nvPr/>
        </p:nvSpPr>
        <p:spPr>
          <a:xfrm>
            <a:off x="723836" y="4511040"/>
            <a:ext cx="7962964" cy="1292352"/>
          </a:xfrm>
          <a:custGeom>
            <a:avLst/>
            <a:gdLst>
              <a:gd name="connsiteX0" fmla="*/ 0 w 8424672"/>
              <a:gd name="connsiteY0" fmla="*/ 1292352 h 1292352"/>
              <a:gd name="connsiteX1" fmla="*/ 60960 w 8424672"/>
              <a:gd name="connsiteY1" fmla="*/ 1255776 h 1292352"/>
              <a:gd name="connsiteX2" fmla="*/ 97536 w 8424672"/>
              <a:gd name="connsiteY2" fmla="*/ 1231392 h 1292352"/>
              <a:gd name="connsiteX3" fmla="*/ 134112 w 8424672"/>
              <a:gd name="connsiteY3" fmla="*/ 1219200 h 1292352"/>
              <a:gd name="connsiteX4" fmla="*/ 475488 w 8424672"/>
              <a:gd name="connsiteY4" fmla="*/ 1231392 h 1292352"/>
              <a:gd name="connsiteX5" fmla="*/ 548640 w 8424672"/>
              <a:gd name="connsiteY5" fmla="*/ 1255776 h 1292352"/>
              <a:gd name="connsiteX6" fmla="*/ 621792 w 8424672"/>
              <a:gd name="connsiteY6" fmla="*/ 1267968 h 1292352"/>
              <a:gd name="connsiteX7" fmla="*/ 914400 w 8424672"/>
              <a:gd name="connsiteY7" fmla="*/ 1255776 h 1292352"/>
              <a:gd name="connsiteX8" fmla="*/ 999744 w 8424672"/>
              <a:gd name="connsiteY8" fmla="*/ 1243584 h 1292352"/>
              <a:gd name="connsiteX9" fmla="*/ 1146048 w 8424672"/>
              <a:gd name="connsiteY9" fmla="*/ 1231392 h 1292352"/>
              <a:gd name="connsiteX10" fmla="*/ 1402080 w 8424672"/>
              <a:gd name="connsiteY10" fmla="*/ 1219200 h 1292352"/>
              <a:gd name="connsiteX11" fmla="*/ 1463040 w 8424672"/>
              <a:gd name="connsiteY11" fmla="*/ 1207008 h 1292352"/>
              <a:gd name="connsiteX12" fmla="*/ 1536192 w 8424672"/>
              <a:gd name="connsiteY12" fmla="*/ 1146048 h 1292352"/>
              <a:gd name="connsiteX13" fmla="*/ 1609344 w 8424672"/>
              <a:gd name="connsiteY13" fmla="*/ 1097280 h 1292352"/>
              <a:gd name="connsiteX14" fmla="*/ 1706880 w 8424672"/>
              <a:gd name="connsiteY14" fmla="*/ 1036320 h 1292352"/>
              <a:gd name="connsiteX15" fmla="*/ 1743456 w 8424672"/>
              <a:gd name="connsiteY15" fmla="*/ 1024128 h 1292352"/>
              <a:gd name="connsiteX16" fmla="*/ 1901952 w 8424672"/>
              <a:gd name="connsiteY16" fmla="*/ 1036320 h 1292352"/>
              <a:gd name="connsiteX17" fmla="*/ 1975104 w 8424672"/>
              <a:gd name="connsiteY17" fmla="*/ 1060704 h 1292352"/>
              <a:gd name="connsiteX18" fmla="*/ 2072640 w 8424672"/>
              <a:gd name="connsiteY18" fmla="*/ 1072896 h 1292352"/>
              <a:gd name="connsiteX19" fmla="*/ 2145792 w 8424672"/>
              <a:gd name="connsiteY19" fmla="*/ 1121664 h 1292352"/>
              <a:gd name="connsiteX20" fmla="*/ 2182368 w 8424672"/>
              <a:gd name="connsiteY20" fmla="*/ 1133856 h 1292352"/>
              <a:gd name="connsiteX21" fmla="*/ 2267712 w 8424672"/>
              <a:gd name="connsiteY21" fmla="*/ 1170432 h 1292352"/>
              <a:gd name="connsiteX22" fmla="*/ 2438400 w 8424672"/>
              <a:gd name="connsiteY22" fmla="*/ 1146048 h 1292352"/>
              <a:gd name="connsiteX23" fmla="*/ 2511552 w 8424672"/>
              <a:gd name="connsiteY23" fmla="*/ 1097280 h 1292352"/>
              <a:gd name="connsiteX24" fmla="*/ 2584704 w 8424672"/>
              <a:gd name="connsiteY24" fmla="*/ 1036320 h 1292352"/>
              <a:gd name="connsiteX25" fmla="*/ 2633472 w 8424672"/>
              <a:gd name="connsiteY25" fmla="*/ 963168 h 1292352"/>
              <a:gd name="connsiteX26" fmla="*/ 2682240 w 8424672"/>
              <a:gd name="connsiteY26" fmla="*/ 926592 h 1292352"/>
              <a:gd name="connsiteX27" fmla="*/ 2718816 w 8424672"/>
              <a:gd name="connsiteY27" fmla="*/ 914400 h 1292352"/>
              <a:gd name="connsiteX28" fmla="*/ 2755392 w 8424672"/>
              <a:gd name="connsiteY28" fmla="*/ 890016 h 1292352"/>
              <a:gd name="connsiteX29" fmla="*/ 2974848 w 8424672"/>
              <a:gd name="connsiteY29" fmla="*/ 926592 h 1292352"/>
              <a:gd name="connsiteX30" fmla="*/ 3048000 w 8424672"/>
              <a:gd name="connsiteY30" fmla="*/ 975360 h 1292352"/>
              <a:gd name="connsiteX31" fmla="*/ 3084576 w 8424672"/>
              <a:gd name="connsiteY31" fmla="*/ 999744 h 1292352"/>
              <a:gd name="connsiteX32" fmla="*/ 3157728 w 8424672"/>
              <a:gd name="connsiteY32" fmla="*/ 987552 h 1292352"/>
              <a:gd name="connsiteX33" fmla="*/ 3230880 w 8424672"/>
              <a:gd name="connsiteY33" fmla="*/ 926592 h 1292352"/>
              <a:gd name="connsiteX34" fmla="*/ 3255264 w 8424672"/>
              <a:gd name="connsiteY34" fmla="*/ 853440 h 1292352"/>
              <a:gd name="connsiteX35" fmla="*/ 3267456 w 8424672"/>
              <a:gd name="connsiteY35" fmla="*/ 816864 h 1292352"/>
              <a:gd name="connsiteX36" fmla="*/ 3291840 w 8424672"/>
              <a:gd name="connsiteY36" fmla="*/ 780288 h 1292352"/>
              <a:gd name="connsiteX37" fmla="*/ 3304032 w 8424672"/>
              <a:gd name="connsiteY37" fmla="*/ 743712 h 1292352"/>
              <a:gd name="connsiteX38" fmla="*/ 3364992 w 8424672"/>
              <a:gd name="connsiteY38" fmla="*/ 670560 h 1292352"/>
              <a:gd name="connsiteX39" fmla="*/ 3401568 w 8424672"/>
              <a:gd name="connsiteY39" fmla="*/ 658368 h 1292352"/>
              <a:gd name="connsiteX40" fmla="*/ 3438144 w 8424672"/>
              <a:gd name="connsiteY40" fmla="*/ 585216 h 1292352"/>
              <a:gd name="connsiteX41" fmla="*/ 3462528 w 8424672"/>
              <a:gd name="connsiteY41" fmla="*/ 548640 h 1292352"/>
              <a:gd name="connsiteX42" fmla="*/ 3474720 w 8424672"/>
              <a:gd name="connsiteY42" fmla="*/ 512064 h 1292352"/>
              <a:gd name="connsiteX43" fmla="*/ 3511296 w 8424672"/>
              <a:gd name="connsiteY43" fmla="*/ 487680 h 1292352"/>
              <a:gd name="connsiteX44" fmla="*/ 3535680 w 8424672"/>
              <a:gd name="connsiteY44" fmla="*/ 451104 h 1292352"/>
              <a:gd name="connsiteX45" fmla="*/ 3572256 w 8424672"/>
              <a:gd name="connsiteY45" fmla="*/ 426720 h 1292352"/>
              <a:gd name="connsiteX46" fmla="*/ 3584448 w 8424672"/>
              <a:gd name="connsiteY46" fmla="*/ 390144 h 1292352"/>
              <a:gd name="connsiteX47" fmla="*/ 3657600 w 8424672"/>
              <a:gd name="connsiteY47" fmla="*/ 329184 h 1292352"/>
              <a:gd name="connsiteX48" fmla="*/ 3681984 w 8424672"/>
              <a:gd name="connsiteY48" fmla="*/ 280416 h 1292352"/>
              <a:gd name="connsiteX49" fmla="*/ 3718560 w 8424672"/>
              <a:gd name="connsiteY49" fmla="*/ 268224 h 1292352"/>
              <a:gd name="connsiteX50" fmla="*/ 3755136 w 8424672"/>
              <a:gd name="connsiteY50" fmla="*/ 231648 h 1292352"/>
              <a:gd name="connsiteX51" fmla="*/ 3779520 w 8424672"/>
              <a:gd name="connsiteY51" fmla="*/ 195072 h 1292352"/>
              <a:gd name="connsiteX52" fmla="*/ 3803904 w 8424672"/>
              <a:gd name="connsiteY52" fmla="*/ 146304 h 1292352"/>
              <a:gd name="connsiteX53" fmla="*/ 3913632 w 8424672"/>
              <a:gd name="connsiteY53" fmla="*/ 48768 h 1292352"/>
              <a:gd name="connsiteX54" fmla="*/ 3962400 w 8424672"/>
              <a:gd name="connsiteY54" fmla="*/ 24384 h 1292352"/>
              <a:gd name="connsiteX55" fmla="*/ 4011168 w 8424672"/>
              <a:gd name="connsiteY55" fmla="*/ 12192 h 1292352"/>
              <a:gd name="connsiteX56" fmla="*/ 4047744 w 8424672"/>
              <a:gd name="connsiteY56" fmla="*/ 0 h 1292352"/>
              <a:gd name="connsiteX57" fmla="*/ 4181856 w 8424672"/>
              <a:gd name="connsiteY57" fmla="*/ 12192 h 1292352"/>
              <a:gd name="connsiteX58" fmla="*/ 4255008 w 8424672"/>
              <a:gd name="connsiteY58" fmla="*/ 36576 h 1292352"/>
              <a:gd name="connsiteX59" fmla="*/ 4328160 w 8424672"/>
              <a:gd name="connsiteY59" fmla="*/ 60960 h 1292352"/>
              <a:gd name="connsiteX60" fmla="*/ 4364736 w 8424672"/>
              <a:gd name="connsiteY60" fmla="*/ 73152 h 1292352"/>
              <a:gd name="connsiteX61" fmla="*/ 4401312 w 8424672"/>
              <a:gd name="connsiteY61" fmla="*/ 85344 h 1292352"/>
              <a:gd name="connsiteX62" fmla="*/ 4474464 w 8424672"/>
              <a:gd name="connsiteY62" fmla="*/ 121920 h 1292352"/>
              <a:gd name="connsiteX63" fmla="*/ 4572000 w 8424672"/>
              <a:gd name="connsiteY63" fmla="*/ 146304 h 1292352"/>
              <a:gd name="connsiteX64" fmla="*/ 4669536 w 8424672"/>
              <a:gd name="connsiteY64" fmla="*/ 243840 h 1292352"/>
              <a:gd name="connsiteX65" fmla="*/ 4730496 w 8424672"/>
              <a:gd name="connsiteY65" fmla="*/ 316992 h 1292352"/>
              <a:gd name="connsiteX66" fmla="*/ 4779264 w 8424672"/>
              <a:gd name="connsiteY66" fmla="*/ 341376 h 1292352"/>
              <a:gd name="connsiteX67" fmla="*/ 4815840 w 8424672"/>
              <a:gd name="connsiteY67" fmla="*/ 377952 h 1292352"/>
              <a:gd name="connsiteX68" fmla="*/ 4852416 w 8424672"/>
              <a:gd name="connsiteY68" fmla="*/ 402336 h 1292352"/>
              <a:gd name="connsiteX69" fmla="*/ 4864608 w 8424672"/>
              <a:gd name="connsiteY69" fmla="*/ 487680 h 1292352"/>
              <a:gd name="connsiteX70" fmla="*/ 4913376 w 8424672"/>
              <a:gd name="connsiteY70" fmla="*/ 585216 h 1292352"/>
              <a:gd name="connsiteX71" fmla="*/ 4937760 w 8424672"/>
              <a:gd name="connsiteY71" fmla="*/ 633984 h 1292352"/>
              <a:gd name="connsiteX72" fmla="*/ 4998720 w 8424672"/>
              <a:gd name="connsiteY72" fmla="*/ 694944 h 1292352"/>
              <a:gd name="connsiteX73" fmla="*/ 5084064 w 8424672"/>
              <a:gd name="connsiteY73" fmla="*/ 841248 h 1292352"/>
              <a:gd name="connsiteX74" fmla="*/ 5145024 w 8424672"/>
              <a:gd name="connsiteY74" fmla="*/ 938784 h 1292352"/>
              <a:gd name="connsiteX75" fmla="*/ 5193792 w 8424672"/>
              <a:gd name="connsiteY75" fmla="*/ 1036320 h 1292352"/>
              <a:gd name="connsiteX76" fmla="*/ 5254752 w 8424672"/>
              <a:gd name="connsiteY76" fmla="*/ 1109472 h 1292352"/>
              <a:gd name="connsiteX77" fmla="*/ 5315712 w 8424672"/>
              <a:gd name="connsiteY77" fmla="*/ 1121664 h 1292352"/>
              <a:gd name="connsiteX78" fmla="*/ 5388864 w 8424672"/>
              <a:gd name="connsiteY78" fmla="*/ 1146048 h 1292352"/>
              <a:gd name="connsiteX79" fmla="*/ 5425440 w 8424672"/>
              <a:gd name="connsiteY79" fmla="*/ 1158240 h 1292352"/>
              <a:gd name="connsiteX80" fmla="*/ 5669280 w 8424672"/>
              <a:gd name="connsiteY80" fmla="*/ 1146048 h 1292352"/>
              <a:gd name="connsiteX81" fmla="*/ 5791200 w 8424672"/>
              <a:gd name="connsiteY81" fmla="*/ 1109472 h 1292352"/>
              <a:gd name="connsiteX82" fmla="*/ 5864352 w 8424672"/>
              <a:gd name="connsiteY82" fmla="*/ 1085088 h 1292352"/>
              <a:gd name="connsiteX83" fmla="*/ 5900928 w 8424672"/>
              <a:gd name="connsiteY83" fmla="*/ 1072896 h 1292352"/>
              <a:gd name="connsiteX84" fmla="*/ 6035040 w 8424672"/>
              <a:gd name="connsiteY84" fmla="*/ 1048512 h 1292352"/>
              <a:gd name="connsiteX85" fmla="*/ 6522720 w 8424672"/>
              <a:gd name="connsiteY85" fmla="*/ 1024128 h 1292352"/>
              <a:gd name="connsiteX86" fmla="*/ 6583680 w 8424672"/>
              <a:gd name="connsiteY86" fmla="*/ 1011936 h 1292352"/>
              <a:gd name="connsiteX87" fmla="*/ 6656832 w 8424672"/>
              <a:gd name="connsiteY87" fmla="*/ 963168 h 1292352"/>
              <a:gd name="connsiteX88" fmla="*/ 6693408 w 8424672"/>
              <a:gd name="connsiteY88" fmla="*/ 938784 h 1292352"/>
              <a:gd name="connsiteX89" fmla="*/ 6729984 w 8424672"/>
              <a:gd name="connsiteY89" fmla="*/ 914400 h 1292352"/>
              <a:gd name="connsiteX90" fmla="*/ 6766560 w 8424672"/>
              <a:gd name="connsiteY90" fmla="*/ 902208 h 1292352"/>
              <a:gd name="connsiteX91" fmla="*/ 6973824 w 8424672"/>
              <a:gd name="connsiteY91" fmla="*/ 914400 h 1292352"/>
              <a:gd name="connsiteX92" fmla="*/ 7010400 w 8424672"/>
              <a:gd name="connsiteY92" fmla="*/ 926592 h 1292352"/>
              <a:gd name="connsiteX93" fmla="*/ 7132320 w 8424672"/>
              <a:gd name="connsiteY93" fmla="*/ 950976 h 1292352"/>
              <a:gd name="connsiteX94" fmla="*/ 7242048 w 8424672"/>
              <a:gd name="connsiteY94" fmla="*/ 999744 h 1292352"/>
              <a:gd name="connsiteX95" fmla="*/ 7278624 w 8424672"/>
              <a:gd name="connsiteY95" fmla="*/ 1011936 h 1292352"/>
              <a:gd name="connsiteX96" fmla="*/ 7315200 w 8424672"/>
              <a:gd name="connsiteY96" fmla="*/ 1024128 h 1292352"/>
              <a:gd name="connsiteX97" fmla="*/ 7449312 w 8424672"/>
              <a:gd name="connsiteY97" fmla="*/ 1048512 h 1292352"/>
              <a:gd name="connsiteX98" fmla="*/ 7485888 w 8424672"/>
              <a:gd name="connsiteY98" fmla="*/ 1072896 h 1292352"/>
              <a:gd name="connsiteX99" fmla="*/ 7644384 w 8424672"/>
              <a:gd name="connsiteY99" fmla="*/ 1060704 h 1292352"/>
              <a:gd name="connsiteX100" fmla="*/ 7693152 w 8424672"/>
              <a:gd name="connsiteY100" fmla="*/ 1036320 h 1292352"/>
              <a:gd name="connsiteX101" fmla="*/ 7741920 w 8424672"/>
              <a:gd name="connsiteY101" fmla="*/ 1024128 h 1292352"/>
              <a:gd name="connsiteX102" fmla="*/ 7888224 w 8424672"/>
              <a:gd name="connsiteY102" fmla="*/ 1036320 h 1292352"/>
              <a:gd name="connsiteX103" fmla="*/ 7961376 w 8424672"/>
              <a:gd name="connsiteY103" fmla="*/ 1060704 h 1292352"/>
              <a:gd name="connsiteX104" fmla="*/ 8168640 w 8424672"/>
              <a:gd name="connsiteY104" fmla="*/ 1085088 h 1292352"/>
              <a:gd name="connsiteX105" fmla="*/ 8205216 w 8424672"/>
              <a:gd name="connsiteY105" fmla="*/ 1097280 h 1292352"/>
              <a:gd name="connsiteX106" fmla="*/ 8327136 w 8424672"/>
              <a:gd name="connsiteY106" fmla="*/ 1121664 h 1292352"/>
              <a:gd name="connsiteX107" fmla="*/ 8424672 w 8424672"/>
              <a:gd name="connsiteY107" fmla="*/ 1170432 h 129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424672" h="1292352">
                <a:moveTo>
                  <a:pt x="0" y="1292352"/>
                </a:moveTo>
                <a:cubicBezTo>
                  <a:pt x="20320" y="1280160"/>
                  <a:pt x="40865" y="1268335"/>
                  <a:pt x="60960" y="1255776"/>
                </a:cubicBezTo>
                <a:cubicBezTo>
                  <a:pt x="73386" y="1248010"/>
                  <a:pt x="84430" y="1237945"/>
                  <a:pt x="97536" y="1231392"/>
                </a:cubicBezTo>
                <a:cubicBezTo>
                  <a:pt x="109031" y="1225645"/>
                  <a:pt x="121920" y="1223264"/>
                  <a:pt x="134112" y="1219200"/>
                </a:cubicBezTo>
                <a:cubicBezTo>
                  <a:pt x="247904" y="1223264"/>
                  <a:pt x="362064" y="1221384"/>
                  <a:pt x="475488" y="1231392"/>
                </a:cubicBezTo>
                <a:cubicBezTo>
                  <a:pt x="501092" y="1233651"/>
                  <a:pt x="523287" y="1251550"/>
                  <a:pt x="548640" y="1255776"/>
                </a:cubicBezTo>
                <a:lnTo>
                  <a:pt x="621792" y="1267968"/>
                </a:lnTo>
                <a:cubicBezTo>
                  <a:pt x="719328" y="1263904"/>
                  <a:pt x="816982" y="1262061"/>
                  <a:pt x="914400" y="1255776"/>
                </a:cubicBezTo>
                <a:cubicBezTo>
                  <a:pt x="943077" y="1253926"/>
                  <a:pt x="971165" y="1246592"/>
                  <a:pt x="999744" y="1243584"/>
                </a:cubicBezTo>
                <a:cubicBezTo>
                  <a:pt x="1048412" y="1238461"/>
                  <a:pt x="1097201" y="1234352"/>
                  <a:pt x="1146048" y="1231392"/>
                </a:cubicBezTo>
                <a:cubicBezTo>
                  <a:pt x="1231332" y="1226223"/>
                  <a:pt x="1316736" y="1223264"/>
                  <a:pt x="1402080" y="1219200"/>
                </a:cubicBezTo>
                <a:cubicBezTo>
                  <a:pt x="1422400" y="1215136"/>
                  <a:pt x="1443637" y="1214284"/>
                  <a:pt x="1463040" y="1207008"/>
                </a:cubicBezTo>
                <a:cubicBezTo>
                  <a:pt x="1499095" y="1193487"/>
                  <a:pt x="1506749" y="1168948"/>
                  <a:pt x="1536192" y="1146048"/>
                </a:cubicBezTo>
                <a:cubicBezTo>
                  <a:pt x="1559325" y="1128056"/>
                  <a:pt x="1609344" y="1097280"/>
                  <a:pt x="1609344" y="1097280"/>
                </a:cubicBezTo>
                <a:cubicBezTo>
                  <a:pt x="1647985" y="1039318"/>
                  <a:pt x="1619827" y="1065338"/>
                  <a:pt x="1706880" y="1036320"/>
                </a:cubicBezTo>
                <a:lnTo>
                  <a:pt x="1743456" y="1024128"/>
                </a:lnTo>
                <a:cubicBezTo>
                  <a:pt x="1796288" y="1028192"/>
                  <a:pt x="1849612" y="1028056"/>
                  <a:pt x="1901952" y="1036320"/>
                </a:cubicBezTo>
                <a:cubicBezTo>
                  <a:pt x="1927340" y="1040329"/>
                  <a:pt x="1949599" y="1057516"/>
                  <a:pt x="1975104" y="1060704"/>
                </a:cubicBezTo>
                <a:lnTo>
                  <a:pt x="2072640" y="1072896"/>
                </a:lnTo>
                <a:cubicBezTo>
                  <a:pt x="2097024" y="1089152"/>
                  <a:pt x="2117990" y="1112397"/>
                  <a:pt x="2145792" y="1121664"/>
                </a:cubicBezTo>
                <a:cubicBezTo>
                  <a:pt x="2157984" y="1125728"/>
                  <a:pt x="2170556" y="1128794"/>
                  <a:pt x="2182368" y="1133856"/>
                </a:cubicBezTo>
                <a:cubicBezTo>
                  <a:pt x="2287828" y="1179053"/>
                  <a:pt x="2181935" y="1141840"/>
                  <a:pt x="2267712" y="1170432"/>
                </a:cubicBezTo>
                <a:cubicBezTo>
                  <a:pt x="2282385" y="1169098"/>
                  <a:pt x="2397099" y="1168993"/>
                  <a:pt x="2438400" y="1146048"/>
                </a:cubicBezTo>
                <a:cubicBezTo>
                  <a:pt x="2464018" y="1131816"/>
                  <a:pt x="2487168" y="1113536"/>
                  <a:pt x="2511552" y="1097280"/>
                </a:cubicBezTo>
                <a:cubicBezTo>
                  <a:pt x="2544064" y="1075605"/>
                  <a:pt x="2559430" y="1068815"/>
                  <a:pt x="2584704" y="1036320"/>
                </a:cubicBezTo>
                <a:cubicBezTo>
                  <a:pt x="2602696" y="1013187"/>
                  <a:pt x="2610027" y="980752"/>
                  <a:pt x="2633472" y="963168"/>
                </a:cubicBezTo>
                <a:cubicBezTo>
                  <a:pt x="2649728" y="950976"/>
                  <a:pt x="2664597" y="936674"/>
                  <a:pt x="2682240" y="926592"/>
                </a:cubicBezTo>
                <a:cubicBezTo>
                  <a:pt x="2693398" y="920216"/>
                  <a:pt x="2707321" y="920147"/>
                  <a:pt x="2718816" y="914400"/>
                </a:cubicBezTo>
                <a:cubicBezTo>
                  <a:pt x="2731922" y="907847"/>
                  <a:pt x="2743200" y="898144"/>
                  <a:pt x="2755392" y="890016"/>
                </a:cubicBezTo>
                <a:cubicBezTo>
                  <a:pt x="2797213" y="893501"/>
                  <a:pt x="2923600" y="892427"/>
                  <a:pt x="2974848" y="926592"/>
                </a:cubicBezTo>
                <a:lnTo>
                  <a:pt x="3048000" y="975360"/>
                </a:lnTo>
                <a:lnTo>
                  <a:pt x="3084576" y="999744"/>
                </a:lnTo>
                <a:cubicBezTo>
                  <a:pt x="3108960" y="995680"/>
                  <a:pt x="3134276" y="995369"/>
                  <a:pt x="3157728" y="987552"/>
                </a:cubicBezTo>
                <a:cubicBezTo>
                  <a:pt x="3183189" y="979065"/>
                  <a:pt x="3213903" y="943569"/>
                  <a:pt x="3230880" y="926592"/>
                </a:cubicBezTo>
                <a:lnTo>
                  <a:pt x="3255264" y="853440"/>
                </a:lnTo>
                <a:cubicBezTo>
                  <a:pt x="3259328" y="841248"/>
                  <a:pt x="3260327" y="827557"/>
                  <a:pt x="3267456" y="816864"/>
                </a:cubicBezTo>
                <a:cubicBezTo>
                  <a:pt x="3275584" y="804672"/>
                  <a:pt x="3285287" y="793394"/>
                  <a:pt x="3291840" y="780288"/>
                </a:cubicBezTo>
                <a:cubicBezTo>
                  <a:pt x="3297587" y="768793"/>
                  <a:pt x="3298285" y="755207"/>
                  <a:pt x="3304032" y="743712"/>
                </a:cubicBezTo>
                <a:cubicBezTo>
                  <a:pt x="3315277" y="721221"/>
                  <a:pt x="3344769" y="684042"/>
                  <a:pt x="3364992" y="670560"/>
                </a:cubicBezTo>
                <a:cubicBezTo>
                  <a:pt x="3375685" y="663431"/>
                  <a:pt x="3389376" y="662432"/>
                  <a:pt x="3401568" y="658368"/>
                </a:cubicBezTo>
                <a:cubicBezTo>
                  <a:pt x="3471449" y="553546"/>
                  <a:pt x="3387667" y="686170"/>
                  <a:pt x="3438144" y="585216"/>
                </a:cubicBezTo>
                <a:cubicBezTo>
                  <a:pt x="3444697" y="572110"/>
                  <a:pt x="3455975" y="561746"/>
                  <a:pt x="3462528" y="548640"/>
                </a:cubicBezTo>
                <a:cubicBezTo>
                  <a:pt x="3468275" y="537145"/>
                  <a:pt x="3466692" y="522099"/>
                  <a:pt x="3474720" y="512064"/>
                </a:cubicBezTo>
                <a:cubicBezTo>
                  <a:pt x="3483874" y="500622"/>
                  <a:pt x="3499104" y="495808"/>
                  <a:pt x="3511296" y="487680"/>
                </a:cubicBezTo>
                <a:cubicBezTo>
                  <a:pt x="3519424" y="475488"/>
                  <a:pt x="3525319" y="461465"/>
                  <a:pt x="3535680" y="451104"/>
                </a:cubicBezTo>
                <a:cubicBezTo>
                  <a:pt x="3546041" y="440743"/>
                  <a:pt x="3563102" y="438162"/>
                  <a:pt x="3572256" y="426720"/>
                </a:cubicBezTo>
                <a:cubicBezTo>
                  <a:pt x="3580284" y="416685"/>
                  <a:pt x="3577319" y="400837"/>
                  <a:pt x="3584448" y="390144"/>
                </a:cubicBezTo>
                <a:cubicBezTo>
                  <a:pt x="3603223" y="361982"/>
                  <a:pt x="3630611" y="347177"/>
                  <a:pt x="3657600" y="329184"/>
                </a:cubicBezTo>
                <a:cubicBezTo>
                  <a:pt x="3665728" y="312928"/>
                  <a:pt x="3669133" y="293267"/>
                  <a:pt x="3681984" y="280416"/>
                </a:cubicBezTo>
                <a:cubicBezTo>
                  <a:pt x="3691071" y="271329"/>
                  <a:pt x="3707867" y="275353"/>
                  <a:pt x="3718560" y="268224"/>
                </a:cubicBezTo>
                <a:cubicBezTo>
                  <a:pt x="3732906" y="258660"/>
                  <a:pt x="3744098" y="244894"/>
                  <a:pt x="3755136" y="231648"/>
                </a:cubicBezTo>
                <a:cubicBezTo>
                  <a:pt x="3764517" y="220391"/>
                  <a:pt x="3772250" y="207794"/>
                  <a:pt x="3779520" y="195072"/>
                </a:cubicBezTo>
                <a:cubicBezTo>
                  <a:pt x="3788537" y="179292"/>
                  <a:pt x="3792550" y="160496"/>
                  <a:pt x="3803904" y="146304"/>
                </a:cubicBezTo>
                <a:cubicBezTo>
                  <a:pt x="3835091" y="107320"/>
                  <a:pt x="3870598" y="73359"/>
                  <a:pt x="3913632" y="48768"/>
                </a:cubicBezTo>
                <a:cubicBezTo>
                  <a:pt x="3929412" y="39751"/>
                  <a:pt x="3945382" y="30766"/>
                  <a:pt x="3962400" y="24384"/>
                </a:cubicBezTo>
                <a:cubicBezTo>
                  <a:pt x="3978089" y="18500"/>
                  <a:pt x="3995056" y="16795"/>
                  <a:pt x="4011168" y="12192"/>
                </a:cubicBezTo>
                <a:cubicBezTo>
                  <a:pt x="4023525" y="8661"/>
                  <a:pt x="4035552" y="4064"/>
                  <a:pt x="4047744" y="0"/>
                </a:cubicBezTo>
                <a:cubicBezTo>
                  <a:pt x="4092448" y="4064"/>
                  <a:pt x="4137651" y="4391"/>
                  <a:pt x="4181856" y="12192"/>
                </a:cubicBezTo>
                <a:cubicBezTo>
                  <a:pt x="4207168" y="16659"/>
                  <a:pt x="4230624" y="28448"/>
                  <a:pt x="4255008" y="36576"/>
                </a:cubicBezTo>
                <a:lnTo>
                  <a:pt x="4328160" y="60960"/>
                </a:lnTo>
                <a:lnTo>
                  <a:pt x="4364736" y="73152"/>
                </a:lnTo>
                <a:cubicBezTo>
                  <a:pt x="4376928" y="77216"/>
                  <a:pt x="4390619" y="78215"/>
                  <a:pt x="4401312" y="85344"/>
                </a:cubicBezTo>
                <a:cubicBezTo>
                  <a:pt x="4439727" y="110954"/>
                  <a:pt x="4431753" y="110271"/>
                  <a:pt x="4474464" y="121920"/>
                </a:cubicBezTo>
                <a:cubicBezTo>
                  <a:pt x="4506796" y="130738"/>
                  <a:pt x="4572000" y="146304"/>
                  <a:pt x="4572000" y="146304"/>
                </a:cubicBezTo>
                <a:cubicBezTo>
                  <a:pt x="4604512" y="178816"/>
                  <a:pt x="4644031" y="205583"/>
                  <a:pt x="4669536" y="243840"/>
                </a:cubicBezTo>
                <a:cubicBezTo>
                  <a:pt x="4688979" y="273005"/>
                  <a:pt x="4700627" y="295657"/>
                  <a:pt x="4730496" y="316992"/>
                </a:cubicBezTo>
                <a:cubicBezTo>
                  <a:pt x="4745285" y="327556"/>
                  <a:pt x="4764475" y="330812"/>
                  <a:pt x="4779264" y="341376"/>
                </a:cubicBezTo>
                <a:cubicBezTo>
                  <a:pt x="4793294" y="351398"/>
                  <a:pt x="4802594" y="366914"/>
                  <a:pt x="4815840" y="377952"/>
                </a:cubicBezTo>
                <a:cubicBezTo>
                  <a:pt x="4827097" y="387333"/>
                  <a:pt x="4840224" y="394208"/>
                  <a:pt x="4852416" y="402336"/>
                </a:cubicBezTo>
                <a:cubicBezTo>
                  <a:pt x="4856480" y="430784"/>
                  <a:pt x="4855521" y="460418"/>
                  <a:pt x="4864608" y="487680"/>
                </a:cubicBezTo>
                <a:cubicBezTo>
                  <a:pt x="4876103" y="522164"/>
                  <a:pt x="4897120" y="552704"/>
                  <a:pt x="4913376" y="585216"/>
                </a:cubicBezTo>
                <a:cubicBezTo>
                  <a:pt x="4921504" y="601472"/>
                  <a:pt x="4924909" y="621133"/>
                  <a:pt x="4937760" y="633984"/>
                </a:cubicBezTo>
                <a:lnTo>
                  <a:pt x="4998720" y="694944"/>
                </a:lnTo>
                <a:cubicBezTo>
                  <a:pt x="5025670" y="802742"/>
                  <a:pt x="4988972" y="682761"/>
                  <a:pt x="5084064" y="841248"/>
                </a:cubicBezTo>
                <a:cubicBezTo>
                  <a:pt x="5128179" y="914773"/>
                  <a:pt x="5107495" y="882491"/>
                  <a:pt x="5145024" y="938784"/>
                </a:cubicBezTo>
                <a:cubicBezTo>
                  <a:pt x="5163130" y="1011209"/>
                  <a:pt x="5145967" y="969364"/>
                  <a:pt x="5193792" y="1036320"/>
                </a:cubicBezTo>
                <a:cubicBezTo>
                  <a:pt x="5209352" y="1058104"/>
                  <a:pt x="5229452" y="1096822"/>
                  <a:pt x="5254752" y="1109472"/>
                </a:cubicBezTo>
                <a:cubicBezTo>
                  <a:pt x="5273287" y="1118739"/>
                  <a:pt x="5295720" y="1116212"/>
                  <a:pt x="5315712" y="1121664"/>
                </a:cubicBezTo>
                <a:cubicBezTo>
                  <a:pt x="5340509" y="1128427"/>
                  <a:pt x="5364480" y="1137920"/>
                  <a:pt x="5388864" y="1146048"/>
                </a:cubicBezTo>
                <a:lnTo>
                  <a:pt x="5425440" y="1158240"/>
                </a:lnTo>
                <a:cubicBezTo>
                  <a:pt x="5506720" y="1154176"/>
                  <a:pt x="5588180" y="1152806"/>
                  <a:pt x="5669280" y="1146048"/>
                </a:cubicBezTo>
                <a:cubicBezTo>
                  <a:pt x="5693848" y="1144001"/>
                  <a:pt x="5777522" y="1114031"/>
                  <a:pt x="5791200" y="1109472"/>
                </a:cubicBezTo>
                <a:lnTo>
                  <a:pt x="5864352" y="1085088"/>
                </a:lnTo>
                <a:cubicBezTo>
                  <a:pt x="5876544" y="1081024"/>
                  <a:pt x="5888326" y="1075416"/>
                  <a:pt x="5900928" y="1072896"/>
                </a:cubicBezTo>
                <a:cubicBezTo>
                  <a:pt x="5935277" y="1066026"/>
                  <a:pt x="6002109" y="1051978"/>
                  <a:pt x="6035040" y="1048512"/>
                </a:cubicBezTo>
                <a:cubicBezTo>
                  <a:pt x="6191703" y="1032021"/>
                  <a:pt x="6371250" y="1029738"/>
                  <a:pt x="6522720" y="1024128"/>
                </a:cubicBezTo>
                <a:cubicBezTo>
                  <a:pt x="6543040" y="1020064"/>
                  <a:pt x="6564815" y="1020511"/>
                  <a:pt x="6583680" y="1011936"/>
                </a:cubicBezTo>
                <a:cubicBezTo>
                  <a:pt x="6610359" y="999809"/>
                  <a:pt x="6632448" y="979424"/>
                  <a:pt x="6656832" y="963168"/>
                </a:cubicBezTo>
                <a:lnTo>
                  <a:pt x="6693408" y="938784"/>
                </a:lnTo>
                <a:cubicBezTo>
                  <a:pt x="6705600" y="930656"/>
                  <a:pt x="6716083" y="919034"/>
                  <a:pt x="6729984" y="914400"/>
                </a:cubicBezTo>
                <a:lnTo>
                  <a:pt x="6766560" y="902208"/>
                </a:lnTo>
                <a:cubicBezTo>
                  <a:pt x="6835648" y="906272"/>
                  <a:pt x="6904960" y="907514"/>
                  <a:pt x="6973824" y="914400"/>
                </a:cubicBezTo>
                <a:cubicBezTo>
                  <a:pt x="6986612" y="915679"/>
                  <a:pt x="6997855" y="923804"/>
                  <a:pt x="7010400" y="926592"/>
                </a:cubicBezTo>
                <a:cubicBezTo>
                  <a:pt x="7279441" y="986379"/>
                  <a:pt x="6937993" y="902394"/>
                  <a:pt x="7132320" y="950976"/>
                </a:cubicBezTo>
                <a:cubicBezTo>
                  <a:pt x="7190282" y="989617"/>
                  <a:pt x="7154995" y="970726"/>
                  <a:pt x="7242048" y="999744"/>
                </a:cubicBezTo>
                <a:lnTo>
                  <a:pt x="7278624" y="1011936"/>
                </a:lnTo>
                <a:cubicBezTo>
                  <a:pt x="7290816" y="1016000"/>
                  <a:pt x="7302478" y="1022311"/>
                  <a:pt x="7315200" y="1024128"/>
                </a:cubicBezTo>
                <a:cubicBezTo>
                  <a:pt x="7417132" y="1038690"/>
                  <a:pt x="7372665" y="1029350"/>
                  <a:pt x="7449312" y="1048512"/>
                </a:cubicBezTo>
                <a:cubicBezTo>
                  <a:pt x="7461504" y="1056640"/>
                  <a:pt x="7471264" y="1071982"/>
                  <a:pt x="7485888" y="1072896"/>
                </a:cubicBezTo>
                <a:cubicBezTo>
                  <a:pt x="7538773" y="1076201"/>
                  <a:pt x="7592202" y="1069913"/>
                  <a:pt x="7644384" y="1060704"/>
                </a:cubicBezTo>
                <a:cubicBezTo>
                  <a:pt x="7662282" y="1057545"/>
                  <a:pt x="7676134" y="1042702"/>
                  <a:pt x="7693152" y="1036320"/>
                </a:cubicBezTo>
                <a:cubicBezTo>
                  <a:pt x="7708841" y="1030436"/>
                  <a:pt x="7725664" y="1028192"/>
                  <a:pt x="7741920" y="1024128"/>
                </a:cubicBezTo>
                <a:cubicBezTo>
                  <a:pt x="7790688" y="1028192"/>
                  <a:pt x="7839953" y="1028275"/>
                  <a:pt x="7888224" y="1036320"/>
                </a:cubicBezTo>
                <a:cubicBezTo>
                  <a:pt x="7913577" y="1040546"/>
                  <a:pt x="7935801" y="1058146"/>
                  <a:pt x="7961376" y="1060704"/>
                </a:cubicBezTo>
                <a:cubicBezTo>
                  <a:pt x="8111890" y="1075755"/>
                  <a:pt x="8042864" y="1067120"/>
                  <a:pt x="8168640" y="1085088"/>
                </a:cubicBezTo>
                <a:cubicBezTo>
                  <a:pt x="8180832" y="1089152"/>
                  <a:pt x="8192614" y="1094760"/>
                  <a:pt x="8205216" y="1097280"/>
                </a:cubicBezTo>
                <a:cubicBezTo>
                  <a:pt x="8229826" y="1102202"/>
                  <a:pt x="8296148" y="1104449"/>
                  <a:pt x="8327136" y="1121664"/>
                </a:cubicBezTo>
                <a:cubicBezTo>
                  <a:pt x="8423034" y="1174941"/>
                  <a:pt x="8366549" y="1170432"/>
                  <a:pt x="8424672" y="1170432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X-ray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ngc 4151-lrgb-09rewk.jp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b="1613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CXBN-2 Science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H="1">
            <a:off x="4127500" y="3559174"/>
            <a:ext cx="11112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985838" y="4611688"/>
            <a:ext cx="11112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rot="16200000" flipH="1">
            <a:off x="985838" y="4611688"/>
            <a:ext cx="11112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1412875" y="3251200"/>
            <a:ext cx="2511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But what about 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this Diffuse Background</a:t>
            </a:r>
            <a:r>
              <a:rPr lang="en-US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4540250" y="2172943"/>
            <a:ext cx="3159125" cy="64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We know where this intensity is </a:t>
            </a:r>
          </a:p>
          <a:p>
            <a:r>
              <a:rPr lang="en-US" dirty="0">
                <a:solidFill>
                  <a:prstClr val="white"/>
                </a:solidFill>
              </a:rPr>
              <a:t>coming from </a:t>
            </a:r>
          </a:p>
        </p:txBody>
      </p:sp>
      <p:grpSp>
        <p:nvGrpSpPr>
          <p:cNvPr id="7" name="Group 26"/>
          <p:cNvGrpSpPr/>
          <p:nvPr/>
        </p:nvGrpSpPr>
        <p:grpSpPr>
          <a:xfrm>
            <a:off x="322262" y="4415630"/>
            <a:ext cx="8364538" cy="2442369"/>
            <a:chOff x="171450" y="4184650"/>
            <a:chExt cx="8364538" cy="2673350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542925" y="6167438"/>
              <a:ext cx="7993063" cy="0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" name="TextBox 8"/>
            <p:cNvSpPr txBox="1">
              <a:spLocks noChangeArrowheads="1"/>
            </p:cNvSpPr>
            <p:nvPr/>
          </p:nvSpPr>
          <p:spPr bwMode="auto">
            <a:xfrm>
              <a:off x="7318375" y="6396038"/>
              <a:ext cx="12176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kern="0">
                  <a:solidFill>
                    <a:sysClr val="window" lastClr="FFFFFF"/>
                  </a:solidFill>
                </a:rPr>
                <a:t>Position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-214312" y="5418138"/>
              <a:ext cx="1531937" cy="1587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" name="TextBox 10"/>
            <p:cNvSpPr txBox="1">
              <a:spLocks noChangeArrowheads="1"/>
            </p:cNvSpPr>
            <p:nvPr/>
          </p:nvSpPr>
          <p:spPr bwMode="auto">
            <a:xfrm>
              <a:off x="171450" y="4184650"/>
              <a:ext cx="711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kern="0" dirty="0">
                  <a:solidFill>
                    <a:sysClr val="window" lastClr="FFFFFF"/>
                  </a:solidFill>
                </a:rPr>
                <a:t>Flux</a:t>
              </a:r>
            </a:p>
          </p:txBody>
        </p:sp>
      </p:grpSp>
      <p:sp>
        <p:nvSpPr>
          <p:cNvPr id="32" name="Freeform 31"/>
          <p:cNvSpPr/>
          <p:nvPr/>
        </p:nvSpPr>
        <p:spPr>
          <a:xfrm>
            <a:off x="723836" y="4511040"/>
            <a:ext cx="7962964" cy="1292352"/>
          </a:xfrm>
          <a:custGeom>
            <a:avLst/>
            <a:gdLst>
              <a:gd name="connsiteX0" fmla="*/ 0 w 8424672"/>
              <a:gd name="connsiteY0" fmla="*/ 1292352 h 1292352"/>
              <a:gd name="connsiteX1" fmla="*/ 60960 w 8424672"/>
              <a:gd name="connsiteY1" fmla="*/ 1255776 h 1292352"/>
              <a:gd name="connsiteX2" fmla="*/ 97536 w 8424672"/>
              <a:gd name="connsiteY2" fmla="*/ 1231392 h 1292352"/>
              <a:gd name="connsiteX3" fmla="*/ 134112 w 8424672"/>
              <a:gd name="connsiteY3" fmla="*/ 1219200 h 1292352"/>
              <a:gd name="connsiteX4" fmla="*/ 475488 w 8424672"/>
              <a:gd name="connsiteY4" fmla="*/ 1231392 h 1292352"/>
              <a:gd name="connsiteX5" fmla="*/ 548640 w 8424672"/>
              <a:gd name="connsiteY5" fmla="*/ 1255776 h 1292352"/>
              <a:gd name="connsiteX6" fmla="*/ 621792 w 8424672"/>
              <a:gd name="connsiteY6" fmla="*/ 1267968 h 1292352"/>
              <a:gd name="connsiteX7" fmla="*/ 914400 w 8424672"/>
              <a:gd name="connsiteY7" fmla="*/ 1255776 h 1292352"/>
              <a:gd name="connsiteX8" fmla="*/ 999744 w 8424672"/>
              <a:gd name="connsiteY8" fmla="*/ 1243584 h 1292352"/>
              <a:gd name="connsiteX9" fmla="*/ 1146048 w 8424672"/>
              <a:gd name="connsiteY9" fmla="*/ 1231392 h 1292352"/>
              <a:gd name="connsiteX10" fmla="*/ 1402080 w 8424672"/>
              <a:gd name="connsiteY10" fmla="*/ 1219200 h 1292352"/>
              <a:gd name="connsiteX11" fmla="*/ 1463040 w 8424672"/>
              <a:gd name="connsiteY11" fmla="*/ 1207008 h 1292352"/>
              <a:gd name="connsiteX12" fmla="*/ 1536192 w 8424672"/>
              <a:gd name="connsiteY12" fmla="*/ 1146048 h 1292352"/>
              <a:gd name="connsiteX13" fmla="*/ 1609344 w 8424672"/>
              <a:gd name="connsiteY13" fmla="*/ 1097280 h 1292352"/>
              <a:gd name="connsiteX14" fmla="*/ 1706880 w 8424672"/>
              <a:gd name="connsiteY14" fmla="*/ 1036320 h 1292352"/>
              <a:gd name="connsiteX15" fmla="*/ 1743456 w 8424672"/>
              <a:gd name="connsiteY15" fmla="*/ 1024128 h 1292352"/>
              <a:gd name="connsiteX16" fmla="*/ 1901952 w 8424672"/>
              <a:gd name="connsiteY16" fmla="*/ 1036320 h 1292352"/>
              <a:gd name="connsiteX17" fmla="*/ 1975104 w 8424672"/>
              <a:gd name="connsiteY17" fmla="*/ 1060704 h 1292352"/>
              <a:gd name="connsiteX18" fmla="*/ 2072640 w 8424672"/>
              <a:gd name="connsiteY18" fmla="*/ 1072896 h 1292352"/>
              <a:gd name="connsiteX19" fmla="*/ 2145792 w 8424672"/>
              <a:gd name="connsiteY19" fmla="*/ 1121664 h 1292352"/>
              <a:gd name="connsiteX20" fmla="*/ 2182368 w 8424672"/>
              <a:gd name="connsiteY20" fmla="*/ 1133856 h 1292352"/>
              <a:gd name="connsiteX21" fmla="*/ 2267712 w 8424672"/>
              <a:gd name="connsiteY21" fmla="*/ 1170432 h 1292352"/>
              <a:gd name="connsiteX22" fmla="*/ 2438400 w 8424672"/>
              <a:gd name="connsiteY22" fmla="*/ 1146048 h 1292352"/>
              <a:gd name="connsiteX23" fmla="*/ 2511552 w 8424672"/>
              <a:gd name="connsiteY23" fmla="*/ 1097280 h 1292352"/>
              <a:gd name="connsiteX24" fmla="*/ 2584704 w 8424672"/>
              <a:gd name="connsiteY24" fmla="*/ 1036320 h 1292352"/>
              <a:gd name="connsiteX25" fmla="*/ 2633472 w 8424672"/>
              <a:gd name="connsiteY25" fmla="*/ 963168 h 1292352"/>
              <a:gd name="connsiteX26" fmla="*/ 2682240 w 8424672"/>
              <a:gd name="connsiteY26" fmla="*/ 926592 h 1292352"/>
              <a:gd name="connsiteX27" fmla="*/ 2718816 w 8424672"/>
              <a:gd name="connsiteY27" fmla="*/ 914400 h 1292352"/>
              <a:gd name="connsiteX28" fmla="*/ 2755392 w 8424672"/>
              <a:gd name="connsiteY28" fmla="*/ 890016 h 1292352"/>
              <a:gd name="connsiteX29" fmla="*/ 2974848 w 8424672"/>
              <a:gd name="connsiteY29" fmla="*/ 926592 h 1292352"/>
              <a:gd name="connsiteX30" fmla="*/ 3048000 w 8424672"/>
              <a:gd name="connsiteY30" fmla="*/ 975360 h 1292352"/>
              <a:gd name="connsiteX31" fmla="*/ 3084576 w 8424672"/>
              <a:gd name="connsiteY31" fmla="*/ 999744 h 1292352"/>
              <a:gd name="connsiteX32" fmla="*/ 3157728 w 8424672"/>
              <a:gd name="connsiteY32" fmla="*/ 987552 h 1292352"/>
              <a:gd name="connsiteX33" fmla="*/ 3230880 w 8424672"/>
              <a:gd name="connsiteY33" fmla="*/ 926592 h 1292352"/>
              <a:gd name="connsiteX34" fmla="*/ 3255264 w 8424672"/>
              <a:gd name="connsiteY34" fmla="*/ 853440 h 1292352"/>
              <a:gd name="connsiteX35" fmla="*/ 3267456 w 8424672"/>
              <a:gd name="connsiteY35" fmla="*/ 816864 h 1292352"/>
              <a:gd name="connsiteX36" fmla="*/ 3291840 w 8424672"/>
              <a:gd name="connsiteY36" fmla="*/ 780288 h 1292352"/>
              <a:gd name="connsiteX37" fmla="*/ 3304032 w 8424672"/>
              <a:gd name="connsiteY37" fmla="*/ 743712 h 1292352"/>
              <a:gd name="connsiteX38" fmla="*/ 3364992 w 8424672"/>
              <a:gd name="connsiteY38" fmla="*/ 670560 h 1292352"/>
              <a:gd name="connsiteX39" fmla="*/ 3401568 w 8424672"/>
              <a:gd name="connsiteY39" fmla="*/ 658368 h 1292352"/>
              <a:gd name="connsiteX40" fmla="*/ 3438144 w 8424672"/>
              <a:gd name="connsiteY40" fmla="*/ 585216 h 1292352"/>
              <a:gd name="connsiteX41" fmla="*/ 3462528 w 8424672"/>
              <a:gd name="connsiteY41" fmla="*/ 548640 h 1292352"/>
              <a:gd name="connsiteX42" fmla="*/ 3474720 w 8424672"/>
              <a:gd name="connsiteY42" fmla="*/ 512064 h 1292352"/>
              <a:gd name="connsiteX43" fmla="*/ 3511296 w 8424672"/>
              <a:gd name="connsiteY43" fmla="*/ 487680 h 1292352"/>
              <a:gd name="connsiteX44" fmla="*/ 3535680 w 8424672"/>
              <a:gd name="connsiteY44" fmla="*/ 451104 h 1292352"/>
              <a:gd name="connsiteX45" fmla="*/ 3572256 w 8424672"/>
              <a:gd name="connsiteY45" fmla="*/ 426720 h 1292352"/>
              <a:gd name="connsiteX46" fmla="*/ 3584448 w 8424672"/>
              <a:gd name="connsiteY46" fmla="*/ 390144 h 1292352"/>
              <a:gd name="connsiteX47" fmla="*/ 3657600 w 8424672"/>
              <a:gd name="connsiteY47" fmla="*/ 329184 h 1292352"/>
              <a:gd name="connsiteX48" fmla="*/ 3681984 w 8424672"/>
              <a:gd name="connsiteY48" fmla="*/ 280416 h 1292352"/>
              <a:gd name="connsiteX49" fmla="*/ 3718560 w 8424672"/>
              <a:gd name="connsiteY49" fmla="*/ 268224 h 1292352"/>
              <a:gd name="connsiteX50" fmla="*/ 3755136 w 8424672"/>
              <a:gd name="connsiteY50" fmla="*/ 231648 h 1292352"/>
              <a:gd name="connsiteX51" fmla="*/ 3779520 w 8424672"/>
              <a:gd name="connsiteY51" fmla="*/ 195072 h 1292352"/>
              <a:gd name="connsiteX52" fmla="*/ 3803904 w 8424672"/>
              <a:gd name="connsiteY52" fmla="*/ 146304 h 1292352"/>
              <a:gd name="connsiteX53" fmla="*/ 3913632 w 8424672"/>
              <a:gd name="connsiteY53" fmla="*/ 48768 h 1292352"/>
              <a:gd name="connsiteX54" fmla="*/ 3962400 w 8424672"/>
              <a:gd name="connsiteY54" fmla="*/ 24384 h 1292352"/>
              <a:gd name="connsiteX55" fmla="*/ 4011168 w 8424672"/>
              <a:gd name="connsiteY55" fmla="*/ 12192 h 1292352"/>
              <a:gd name="connsiteX56" fmla="*/ 4047744 w 8424672"/>
              <a:gd name="connsiteY56" fmla="*/ 0 h 1292352"/>
              <a:gd name="connsiteX57" fmla="*/ 4181856 w 8424672"/>
              <a:gd name="connsiteY57" fmla="*/ 12192 h 1292352"/>
              <a:gd name="connsiteX58" fmla="*/ 4255008 w 8424672"/>
              <a:gd name="connsiteY58" fmla="*/ 36576 h 1292352"/>
              <a:gd name="connsiteX59" fmla="*/ 4328160 w 8424672"/>
              <a:gd name="connsiteY59" fmla="*/ 60960 h 1292352"/>
              <a:gd name="connsiteX60" fmla="*/ 4364736 w 8424672"/>
              <a:gd name="connsiteY60" fmla="*/ 73152 h 1292352"/>
              <a:gd name="connsiteX61" fmla="*/ 4401312 w 8424672"/>
              <a:gd name="connsiteY61" fmla="*/ 85344 h 1292352"/>
              <a:gd name="connsiteX62" fmla="*/ 4474464 w 8424672"/>
              <a:gd name="connsiteY62" fmla="*/ 121920 h 1292352"/>
              <a:gd name="connsiteX63" fmla="*/ 4572000 w 8424672"/>
              <a:gd name="connsiteY63" fmla="*/ 146304 h 1292352"/>
              <a:gd name="connsiteX64" fmla="*/ 4669536 w 8424672"/>
              <a:gd name="connsiteY64" fmla="*/ 243840 h 1292352"/>
              <a:gd name="connsiteX65" fmla="*/ 4730496 w 8424672"/>
              <a:gd name="connsiteY65" fmla="*/ 316992 h 1292352"/>
              <a:gd name="connsiteX66" fmla="*/ 4779264 w 8424672"/>
              <a:gd name="connsiteY66" fmla="*/ 341376 h 1292352"/>
              <a:gd name="connsiteX67" fmla="*/ 4815840 w 8424672"/>
              <a:gd name="connsiteY67" fmla="*/ 377952 h 1292352"/>
              <a:gd name="connsiteX68" fmla="*/ 4852416 w 8424672"/>
              <a:gd name="connsiteY68" fmla="*/ 402336 h 1292352"/>
              <a:gd name="connsiteX69" fmla="*/ 4864608 w 8424672"/>
              <a:gd name="connsiteY69" fmla="*/ 487680 h 1292352"/>
              <a:gd name="connsiteX70" fmla="*/ 4913376 w 8424672"/>
              <a:gd name="connsiteY70" fmla="*/ 585216 h 1292352"/>
              <a:gd name="connsiteX71" fmla="*/ 4937760 w 8424672"/>
              <a:gd name="connsiteY71" fmla="*/ 633984 h 1292352"/>
              <a:gd name="connsiteX72" fmla="*/ 4998720 w 8424672"/>
              <a:gd name="connsiteY72" fmla="*/ 694944 h 1292352"/>
              <a:gd name="connsiteX73" fmla="*/ 5084064 w 8424672"/>
              <a:gd name="connsiteY73" fmla="*/ 841248 h 1292352"/>
              <a:gd name="connsiteX74" fmla="*/ 5145024 w 8424672"/>
              <a:gd name="connsiteY74" fmla="*/ 938784 h 1292352"/>
              <a:gd name="connsiteX75" fmla="*/ 5193792 w 8424672"/>
              <a:gd name="connsiteY75" fmla="*/ 1036320 h 1292352"/>
              <a:gd name="connsiteX76" fmla="*/ 5254752 w 8424672"/>
              <a:gd name="connsiteY76" fmla="*/ 1109472 h 1292352"/>
              <a:gd name="connsiteX77" fmla="*/ 5315712 w 8424672"/>
              <a:gd name="connsiteY77" fmla="*/ 1121664 h 1292352"/>
              <a:gd name="connsiteX78" fmla="*/ 5388864 w 8424672"/>
              <a:gd name="connsiteY78" fmla="*/ 1146048 h 1292352"/>
              <a:gd name="connsiteX79" fmla="*/ 5425440 w 8424672"/>
              <a:gd name="connsiteY79" fmla="*/ 1158240 h 1292352"/>
              <a:gd name="connsiteX80" fmla="*/ 5669280 w 8424672"/>
              <a:gd name="connsiteY80" fmla="*/ 1146048 h 1292352"/>
              <a:gd name="connsiteX81" fmla="*/ 5791200 w 8424672"/>
              <a:gd name="connsiteY81" fmla="*/ 1109472 h 1292352"/>
              <a:gd name="connsiteX82" fmla="*/ 5864352 w 8424672"/>
              <a:gd name="connsiteY82" fmla="*/ 1085088 h 1292352"/>
              <a:gd name="connsiteX83" fmla="*/ 5900928 w 8424672"/>
              <a:gd name="connsiteY83" fmla="*/ 1072896 h 1292352"/>
              <a:gd name="connsiteX84" fmla="*/ 6035040 w 8424672"/>
              <a:gd name="connsiteY84" fmla="*/ 1048512 h 1292352"/>
              <a:gd name="connsiteX85" fmla="*/ 6522720 w 8424672"/>
              <a:gd name="connsiteY85" fmla="*/ 1024128 h 1292352"/>
              <a:gd name="connsiteX86" fmla="*/ 6583680 w 8424672"/>
              <a:gd name="connsiteY86" fmla="*/ 1011936 h 1292352"/>
              <a:gd name="connsiteX87" fmla="*/ 6656832 w 8424672"/>
              <a:gd name="connsiteY87" fmla="*/ 963168 h 1292352"/>
              <a:gd name="connsiteX88" fmla="*/ 6693408 w 8424672"/>
              <a:gd name="connsiteY88" fmla="*/ 938784 h 1292352"/>
              <a:gd name="connsiteX89" fmla="*/ 6729984 w 8424672"/>
              <a:gd name="connsiteY89" fmla="*/ 914400 h 1292352"/>
              <a:gd name="connsiteX90" fmla="*/ 6766560 w 8424672"/>
              <a:gd name="connsiteY90" fmla="*/ 902208 h 1292352"/>
              <a:gd name="connsiteX91" fmla="*/ 6973824 w 8424672"/>
              <a:gd name="connsiteY91" fmla="*/ 914400 h 1292352"/>
              <a:gd name="connsiteX92" fmla="*/ 7010400 w 8424672"/>
              <a:gd name="connsiteY92" fmla="*/ 926592 h 1292352"/>
              <a:gd name="connsiteX93" fmla="*/ 7132320 w 8424672"/>
              <a:gd name="connsiteY93" fmla="*/ 950976 h 1292352"/>
              <a:gd name="connsiteX94" fmla="*/ 7242048 w 8424672"/>
              <a:gd name="connsiteY94" fmla="*/ 999744 h 1292352"/>
              <a:gd name="connsiteX95" fmla="*/ 7278624 w 8424672"/>
              <a:gd name="connsiteY95" fmla="*/ 1011936 h 1292352"/>
              <a:gd name="connsiteX96" fmla="*/ 7315200 w 8424672"/>
              <a:gd name="connsiteY96" fmla="*/ 1024128 h 1292352"/>
              <a:gd name="connsiteX97" fmla="*/ 7449312 w 8424672"/>
              <a:gd name="connsiteY97" fmla="*/ 1048512 h 1292352"/>
              <a:gd name="connsiteX98" fmla="*/ 7485888 w 8424672"/>
              <a:gd name="connsiteY98" fmla="*/ 1072896 h 1292352"/>
              <a:gd name="connsiteX99" fmla="*/ 7644384 w 8424672"/>
              <a:gd name="connsiteY99" fmla="*/ 1060704 h 1292352"/>
              <a:gd name="connsiteX100" fmla="*/ 7693152 w 8424672"/>
              <a:gd name="connsiteY100" fmla="*/ 1036320 h 1292352"/>
              <a:gd name="connsiteX101" fmla="*/ 7741920 w 8424672"/>
              <a:gd name="connsiteY101" fmla="*/ 1024128 h 1292352"/>
              <a:gd name="connsiteX102" fmla="*/ 7888224 w 8424672"/>
              <a:gd name="connsiteY102" fmla="*/ 1036320 h 1292352"/>
              <a:gd name="connsiteX103" fmla="*/ 7961376 w 8424672"/>
              <a:gd name="connsiteY103" fmla="*/ 1060704 h 1292352"/>
              <a:gd name="connsiteX104" fmla="*/ 8168640 w 8424672"/>
              <a:gd name="connsiteY104" fmla="*/ 1085088 h 1292352"/>
              <a:gd name="connsiteX105" fmla="*/ 8205216 w 8424672"/>
              <a:gd name="connsiteY105" fmla="*/ 1097280 h 1292352"/>
              <a:gd name="connsiteX106" fmla="*/ 8327136 w 8424672"/>
              <a:gd name="connsiteY106" fmla="*/ 1121664 h 1292352"/>
              <a:gd name="connsiteX107" fmla="*/ 8424672 w 8424672"/>
              <a:gd name="connsiteY107" fmla="*/ 1170432 h 129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424672" h="1292352">
                <a:moveTo>
                  <a:pt x="0" y="1292352"/>
                </a:moveTo>
                <a:cubicBezTo>
                  <a:pt x="20320" y="1280160"/>
                  <a:pt x="40865" y="1268335"/>
                  <a:pt x="60960" y="1255776"/>
                </a:cubicBezTo>
                <a:cubicBezTo>
                  <a:pt x="73386" y="1248010"/>
                  <a:pt x="84430" y="1237945"/>
                  <a:pt x="97536" y="1231392"/>
                </a:cubicBezTo>
                <a:cubicBezTo>
                  <a:pt x="109031" y="1225645"/>
                  <a:pt x="121920" y="1223264"/>
                  <a:pt x="134112" y="1219200"/>
                </a:cubicBezTo>
                <a:cubicBezTo>
                  <a:pt x="247904" y="1223264"/>
                  <a:pt x="362064" y="1221384"/>
                  <a:pt x="475488" y="1231392"/>
                </a:cubicBezTo>
                <a:cubicBezTo>
                  <a:pt x="501092" y="1233651"/>
                  <a:pt x="523287" y="1251550"/>
                  <a:pt x="548640" y="1255776"/>
                </a:cubicBezTo>
                <a:lnTo>
                  <a:pt x="621792" y="1267968"/>
                </a:lnTo>
                <a:cubicBezTo>
                  <a:pt x="719328" y="1263904"/>
                  <a:pt x="816982" y="1262061"/>
                  <a:pt x="914400" y="1255776"/>
                </a:cubicBezTo>
                <a:cubicBezTo>
                  <a:pt x="943077" y="1253926"/>
                  <a:pt x="971165" y="1246592"/>
                  <a:pt x="999744" y="1243584"/>
                </a:cubicBezTo>
                <a:cubicBezTo>
                  <a:pt x="1048412" y="1238461"/>
                  <a:pt x="1097201" y="1234352"/>
                  <a:pt x="1146048" y="1231392"/>
                </a:cubicBezTo>
                <a:cubicBezTo>
                  <a:pt x="1231332" y="1226223"/>
                  <a:pt x="1316736" y="1223264"/>
                  <a:pt x="1402080" y="1219200"/>
                </a:cubicBezTo>
                <a:cubicBezTo>
                  <a:pt x="1422400" y="1215136"/>
                  <a:pt x="1443637" y="1214284"/>
                  <a:pt x="1463040" y="1207008"/>
                </a:cubicBezTo>
                <a:cubicBezTo>
                  <a:pt x="1499095" y="1193487"/>
                  <a:pt x="1506749" y="1168948"/>
                  <a:pt x="1536192" y="1146048"/>
                </a:cubicBezTo>
                <a:cubicBezTo>
                  <a:pt x="1559325" y="1128056"/>
                  <a:pt x="1609344" y="1097280"/>
                  <a:pt x="1609344" y="1097280"/>
                </a:cubicBezTo>
                <a:cubicBezTo>
                  <a:pt x="1647985" y="1039318"/>
                  <a:pt x="1619827" y="1065338"/>
                  <a:pt x="1706880" y="1036320"/>
                </a:cubicBezTo>
                <a:lnTo>
                  <a:pt x="1743456" y="1024128"/>
                </a:lnTo>
                <a:cubicBezTo>
                  <a:pt x="1796288" y="1028192"/>
                  <a:pt x="1849612" y="1028056"/>
                  <a:pt x="1901952" y="1036320"/>
                </a:cubicBezTo>
                <a:cubicBezTo>
                  <a:pt x="1927340" y="1040329"/>
                  <a:pt x="1949599" y="1057516"/>
                  <a:pt x="1975104" y="1060704"/>
                </a:cubicBezTo>
                <a:lnTo>
                  <a:pt x="2072640" y="1072896"/>
                </a:lnTo>
                <a:cubicBezTo>
                  <a:pt x="2097024" y="1089152"/>
                  <a:pt x="2117990" y="1112397"/>
                  <a:pt x="2145792" y="1121664"/>
                </a:cubicBezTo>
                <a:cubicBezTo>
                  <a:pt x="2157984" y="1125728"/>
                  <a:pt x="2170556" y="1128794"/>
                  <a:pt x="2182368" y="1133856"/>
                </a:cubicBezTo>
                <a:cubicBezTo>
                  <a:pt x="2287828" y="1179053"/>
                  <a:pt x="2181935" y="1141840"/>
                  <a:pt x="2267712" y="1170432"/>
                </a:cubicBezTo>
                <a:cubicBezTo>
                  <a:pt x="2282385" y="1169098"/>
                  <a:pt x="2397099" y="1168993"/>
                  <a:pt x="2438400" y="1146048"/>
                </a:cubicBezTo>
                <a:cubicBezTo>
                  <a:pt x="2464018" y="1131816"/>
                  <a:pt x="2487168" y="1113536"/>
                  <a:pt x="2511552" y="1097280"/>
                </a:cubicBezTo>
                <a:cubicBezTo>
                  <a:pt x="2544064" y="1075605"/>
                  <a:pt x="2559430" y="1068815"/>
                  <a:pt x="2584704" y="1036320"/>
                </a:cubicBezTo>
                <a:cubicBezTo>
                  <a:pt x="2602696" y="1013187"/>
                  <a:pt x="2610027" y="980752"/>
                  <a:pt x="2633472" y="963168"/>
                </a:cubicBezTo>
                <a:cubicBezTo>
                  <a:pt x="2649728" y="950976"/>
                  <a:pt x="2664597" y="936674"/>
                  <a:pt x="2682240" y="926592"/>
                </a:cubicBezTo>
                <a:cubicBezTo>
                  <a:pt x="2693398" y="920216"/>
                  <a:pt x="2707321" y="920147"/>
                  <a:pt x="2718816" y="914400"/>
                </a:cubicBezTo>
                <a:cubicBezTo>
                  <a:pt x="2731922" y="907847"/>
                  <a:pt x="2743200" y="898144"/>
                  <a:pt x="2755392" y="890016"/>
                </a:cubicBezTo>
                <a:cubicBezTo>
                  <a:pt x="2797213" y="893501"/>
                  <a:pt x="2923600" y="892427"/>
                  <a:pt x="2974848" y="926592"/>
                </a:cubicBezTo>
                <a:lnTo>
                  <a:pt x="3048000" y="975360"/>
                </a:lnTo>
                <a:lnTo>
                  <a:pt x="3084576" y="999744"/>
                </a:lnTo>
                <a:cubicBezTo>
                  <a:pt x="3108960" y="995680"/>
                  <a:pt x="3134276" y="995369"/>
                  <a:pt x="3157728" y="987552"/>
                </a:cubicBezTo>
                <a:cubicBezTo>
                  <a:pt x="3183189" y="979065"/>
                  <a:pt x="3213903" y="943569"/>
                  <a:pt x="3230880" y="926592"/>
                </a:cubicBezTo>
                <a:lnTo>
                  <a:pt x="3255264" y="853440"/>
                </a:lnTo>
                <a:cubicBezTo>
                  <a:pt x="3259328" y="841248"/>
                  <a:pt x="3260327" y="827557"/>
                  <a:pt x="3267456" y="816864"/>
                </a:cubicBezTo>
                <a:cubicBezTo>
                  <a:pt x="3275584" y="804672"/>
                  <a:pt x="3285287" y="793394"/>
                  <a:pt x="3291840" y="780288"/>
                </a:cubicBezTo>
                <a:cubicBezTo>
                  <a:pt x="3297587" y="768793"/>
                  <a:pt x="3298285" y="755207"/>
                  <a:pt x="3304032" y="743712"/>
                </a:cubicBezTo>
                <a:cubicBezTo>
                  <a:pt x="3315277" y="721221"/>
                  <a:pt x="3344769" y="684042"/>
                  <a:pt x="3364992" y="670560"/>
                </a:cubicBezTo>
                <a:cubicBezTo>
                  <a:pt x="3375685" y="663431"/>
                  <a:pt x="3389376" y="662432"/>
                  <a:pt x="3401568" y="658368"/>
                </a:cubicBezTo>
                <a:cubicBezTo>
                  <a:pt x="3471449" y="553546"/>
                  <a:pt x="3387667" y="686170"/>
                  <a:pt x="3438144" y="585216"/>
                </a:cubicBezTo>
                <a:cubicBezTo>
                  <a:pt x="3444697" y="572110"/>
                  <a:pt x="3455975" y="561746"/>
                  <a:pt x="3462528" y="548640"/>
                </a:cubicBezTo>
                <a:cubicBezTo>
                  <a:pt x="3468275" y="537145"/>
                  <a:pt x="3466692" y="522099"/>
                  <a:pt x="3474720" y="512064"/>
                </a:cubicBezTo>
                <a:cubicBezTo>
                  <a:pt x="3483874" y="500622"/>
                  <a:pt x="3499104" y="495808"/>
                  <a:pt x="3511296" y="487680"/>
                </a:cubicBezTo>
                <a:cubicBezTo>
                  <a:pt x="3519424" y="475488"/>
                  <a:pt x="3525319" y="461465"/>
                  <a:pt x="3535680" y="451104"/>
                </a:cubicBezTo>
                <a:cubicBezTo>
                  <a:pt x="3546041" y="440743"/>
                  <a:pt x="3563102" y="438162"/>
                  <a:pt x="3572256" y="426720"/>
                </a:cubicBezTo>
                <a:cubicBezTo>
                  <a:pt x="3580284" y="416685"/>
                  <a:pt x="3577319" y="400837"/>
                  <a:pt x="3584448" y="390144"/>
                </a:cubicBezTo>
                <a:cubicBezTo>
                  <a:pt x="3603223" y="361982"/>
                  <a:pt x="3630611" y="347177"/>
                  <a:pt x="3657600" y="329184"/>
                </a:cubicBezTo>
                <a:cubicBezTo>
                  <a:pt x="3665728" y="312928"/>
                  <a:pt x="3669133" y="293267"/>
                  <a:pt x="3681984" y="280416"/>
                </a:cubicBezTo>
                <a:cubicBezTo>
                  <a:pt x="3691071" y="271329"/>
                  <a:pt x="3707867" y="275353"/>
                  <a:pt x="3718560" y="268224"/>
                </a:cubicBezTo>
                <a:cubicBezTo>
                  <a:pt x="3732906" y="258660"/>
                  <a:pt x="3744098" y="244894"/>
                  <a:pt x="3755136" y="231648"/>
                </a:cubicBezTo>
                <a:cubicBezTo>
                  <a:pt x="3764517" y="220391"/>
                  <a:pt x="3772250" y="207794"/>
                  <a:pt x="3779520" y="195072"/>
                </a:cubicBezTo>
                <a:cubicBezTo>
                  <a:pt x="3788537" y="179292"/>
                  <a:pt x="3792550" y="160496"/>
                  <a:pt x="3803904" y="146304"/>
                </a:cubicBezTo>
                <a:cubicBezTo>
                  <a:pt x="3835091" y="107320"/>
                  <a:pt x="3870598" y="73359"/>
                  <a:pt x="3913632" y="48768"/>
                </a:cubicBezTo>
                <a:cubicBezTo>
                  <a:pt x="3929412" y="39751"/>
                  <a:pt x="3945382" y="30766"/>
                  <a:pt x="3962400" y="24384"/>
                </a:cubicBezTo>
                <a:cubicBezTo>
                  <a:pt x="3978089" y="18500"/>
                  <a:pt x="3995056" y="16795"/>
                  <a:pt x="4011168" y="12192"/>
                </a:cubicBezTo>
                <a:cubicBezTo>
                  <a:pt x="4023525" y="8661"/>
                  <a:pt x="4035552" y="4064"/>
                  <a:pt x="4047744" y="0"/>
                </a:cubicBezTo>
                <a:cubicBezTo>
                  <a:pt x="4092448" y="4064"/>
                  <a:pt x="4137651" y="4391"/>
                  <a:pt x="4181856" y="12192"/>
                </a:cubicBezTo>
                <a:cubicBezTo>
                  <a:pt x="4207168" y="16659"/>
                  <a:pt x="4230624" y="28448"/>
                  <a:pt x="4255008" y="36576"/>
                </a:cubicBezTo>
                <a:lnTo>
                  <a:pt x="4328160" y="60960"/>
                </a:lnTo>
                <a:lnTo>
                  <a:pt x="4364736" y="73152"/>
                </a:lnTo>
                <a:cubicBezTo>
                  <a:pt x="4376928" y="77216"/>
                  <a:pt x="4390619" y="78215"/>
                  <a:pt x="4401312" y="85344"/>
                </a:cubicBezTo>
                <a:cubicBezTo>
                  <a:pt x="4439727" y="110954"/>
                  <a:pt x="4431753" y="110271"/>
                  <a:pt x="4474464" y="121920"/>
                </a:cubicBezTo>
                <a:cubicBezTo>
                  <a:pt x="4506796" y="130738"/>
                  <a:pt x="4572000" y="146304"/>
                  <a:pt x="4572000" y="146304"/>
                </a:cubicBezTo>
                <a:cubicBezTo>
                  <a:pt x="4604512" y="178816"/>
                  <a:pt x="4644031" y="205583"/>
                  <a:pt x="4669536" y="243840"/>
                </a:cubicBezTo>
                <a:cubicBezTo>
                  <a:pt x="4688979" y="273005"/>
                  <a:pt x="4700627" y="295657"/>
                  <a:pt x="4730496" y="316992"/>
                </a:cubicBezTo>
                <a:cubicBezTo>
                  <a:pt x="4745285" y="327556"/>
                  <a:pt x="4764475" y="330812"/>
                  <a:pt x="4779264" y="341376"/>
                </a:cubicBezTo>
                <a:cubicBezTo>
                  <a:pt x="4793294" y="351398"/>
                  <a:pt x="4802594" y="366914"/>
                  <a:pt x="4815840" y="377952"/>
                </a:cubicBezTo>
                <a:cubicBezTo>
                  <a:pt x="4827097" y="387333"/>
                  <a:pt x="4840224" y="394208"/>
                  <a:pt x="4852416" y="402336"/>
                </a:cubicBezTo>
                <a:cubicBezTo>
                  <a:pt x="4856480" y="430784"/>
                  <a:pt x="4855521" y="460418"/>
                  <a:pt x="4864608" y="487680"/>
                </a:cubicBezTo>
                <a:cubicBezTo>
                  <a:pt x="4876103" y="522164"/>
                  <a:pt x="4897120" y="552704"/>
                  <a:pt x="4913376" y="585216"/>
                </a:cubicBezTo>
                <a:cubicBezTo>
                  <a:pt x="4921504" y="601472"/>
                  <a:pt x="4924909" y="621133"/>
                  <a:pt x="4937760" y="633984"/>
                </a:cubicBezTo>
                <a:lnTo>
                  <a:pt x="4998720" y="694944"/>
                </a:lnTo>
                <a:cubicBezTo>
                  <a:pt x="5025670" y="802742"/>
                  <a:pt x="4988972" y="682761"/>
                  <a:pt x="5084064" y="841248"/>
                </a:cubicBezTo>
                <a:cubicBezTo>
                  <a:pt x="5128179" y="914773"/>
                  <a:pt x="5107495" y="882491"/>
                  <a:pt x="5145024" y="938784"/>
                </a:cubicBezTo>
                <a:cubicBezTo>
                  <a:pt x="5163130" y="1011209"/>
                  <a:pt x="5145967" y="969364"/>
                  <a:pt x="5193792" y="1036320"/>
                </a:cubicBezTo>
                <a:cubicBezTo>
                  <a:pt x="5209352" y="1058104"/>
                  <a:pt x="5229452" y="1096822"/>
                  <a:pt x="5254752" y="1109472"/>
                </a:cubicBezTo>
                <a:cubicBezTo>
                  <a:pt x="5273287" y="1118739"/>
                  <a:pt x="5295720" y="1116212"/>
                  <a:pt x="5315712" y="1121664"/>
                </a:cubicBezTo>
                <a:cubicBezTo>
                  <a:pt x="5340509" y="1128427"/>
                  <a:pt x="5364480" y="1137920"/>
                  <a:pt x="5388864" y="1146048"/>
                </a:cubicBezTo>
                <a:lnTo>
                  <a:pt x="5425440" y="1158240"/>
                </a:lnTo>
                <a:cubicBezTo>
                  <a:pt x="5506720" y="1154176"/>
                  <a:pt x="5588180" y="1152806"/>
                  <a:pt x="5669280" y="1146048"/>
                </a:cubicBezTo>
                <a:cubicBezTo>
                  <a:pt x="5693848" y="1144001"/>
                  <a:pt x="5777522" y="1114031"/>
                  <a:pt x="5791200" y="1109472"/>
                </a:cubicBezTo>
                <a:lnTo>
                  <a:pt x="5864352" y="1085088"/>
                </a:lnTo>
                <a:cubicBezTo>
                  <a:pt x="5876544" y="1081024"/>
                  <a:pt x="5888326" y="1075416"/>
                  <a:pt x="5900928" y="1072896"/>
                </a:cubicBezTo>
                <a:cubicBezTo>
                  <a:pt x="5935277" y="1066026"/>
                  <a:pt x="6002109" y="1051978"/>
                  <a:pt x="6035040" y="1048512"/>
                </a:cubicBezTo>
                <a:cubicBezTo>
                  <a:pt x="6191703" y="1032021"/>
                  <a:pt x="6371250" y="1029738"/>
                  <a:pt x="6522720" y="1024128"/>
                </a:cubicBezTo>
                <a:cubicBezTo>
                  <a:pt x="6543040" y="1020064"/>
                  <a:pt x="6564815" y="1020511"/>
                  <a:pt x="6583680" y="1011936"/>
                </a:cubicBezTo>
                <a:cubicBezTo>
                  <a:pt x="6610359" y="999809"/>
                  <a:pt x="6632448" y="979424"/>
                  <a:pt x="6656832" y="963168"/>
                </a:cubicBezTo>
                <a:lnTo>
                  <a:pt x="6693408" y="938784"/>
                </a:lnTo>
                <a:cubicBezTo>
                  <a:pt x="6705600" y="930656"/>
                  <a:pt x="6716083" y="919034"/>
                  <a:pt x="6729984" y="914400"/>
                </a:cubicBezTo>
                <a:lnTo>
                  <a:pt x="6766560" y="902208"/>
                </a:lnTo>
                <a:cubicBezTo>
                  <a:pt x="6835648" y="906272"/>
                  <a:pt x="6904960" y="907514"/>
                  <a:pt x="6973824" y="914400"/>
                </a:cubicBezTo>
                <a:cubicBezTo>
                  <a:pt x="6986612" y="915679"/>
                  <a:pt x="6997855" y="923804"/>
                  <a:pt x="7010400" y="926592"/>
                </a:cubicBezTo>
                <a:cubicBezTo>
                  <a:pt x="7279441" y="986379"/>
                  <a:pt x="6937993" y="902394"/>
                  <a:pt x="7132320" y="950976"/>
                </a:cubicBezTo>
                <a:cubicBezTo>
                  <a:pt x="7190282" y="989617"/>
                  <a:pt x="7154995" y="970726"/>
                  <a:pt x="7242048" y="999744"/>
                </a:cubicBezTo>
                <a:lnTo>
                  <a:pt x="7278624" y="1011936"/>
                </a:lnTo>
                <a:cubicBezTo>
                  <a:pt x="7290816" y="1016000"/>
                  <a:pt x="7302478" y="1022311"/>
                  <a:pt x="7315200" y="1024128"/>
                </a:cubicBezTo>
                <a:cubicBezTo>
                  <a:pt x="7417132" y="1038690"/>
                  <a:pt x="7372665" y="1029350"/>
                  <a:pt x="7449312" y="1048512"/>
                </a:cubicBezTo>
                <a:cubicBezTo>
                  <a:pt x="7461504" y="1056640"/>
                  <a:pt x="7471264" y="1071982"/>
                  <a:pt x="7485888" y="1072896"/>
                </a:cubicBezTo>
                <a:cubicBezTo>
                  <a:pt x="7538773" y="1076201"/>
                  <a:pt x="7592202" y="1069913"/>
                  <a:pt x="7644384" y="1060704"/>
                </a:cubicBezTo>
                <a:cubicBezTo>
                  <a:pt x="7662282" y="1057545"/>
                  <a:pt x="7676134" y="1042702"/>
                  <a:pt x="7693152" y="1036320"/>
                </a:cubicBezTo>
                <a:cubicBezTo>
                  <a:pt x="7708841" y="1030436"/>
                  <a:pt x="7725664" y="1028192"/>
                  <a:pt x="7741920" y="1024128"/>
                </a:cubicBezTo>
                <a:cubicBezTo>
                  <a:pt x="7790688" y="1028192"/>
                  <a:pt x="7839953" y="1028275"/>
                  <a:pt x="7888224" y="1036320"/>
                </a:cubicBezTo>
                <a:cubicBezTo>
                  <a:pt x="7913577" y="1040546"/>
                  <a:pt x="7935801" y="1058146"/>
                  <a:pt x="7961376" y="1060704"/>
                </a:cubicBezTo>
                <a:cubicBezTo>
                  <a:pt x="8111890" y="1075755"/>
                  <a:pt x="8042864" y="1067120"/>
                  <a:pt x="8168640" y="1085088"/>
                </a:cubicBezTo>
                <a:cubicBezTo>
                  <a:pt x="8180832" y="1089152"/>
                  <a:pt x="8192614" y="1094760"/>
                  <a:pt x="8205216" y="1097280"/>
                </a:cubicBezTo>
                <a:cubicBezTo>
                  <a:pt x="8229826" y="1102202"/>
                  <a:pt x="8296148" y="1104449"/>
                  <a:pt x="8327136" y="1121664"/>
                </a:cubicBezTo>
                <a:cubicBezTo>
                  <a:pt x="8423034" y="1174941"/>
                  <a:pt x="8366549" y="1170432"/>
                  <a:pt x="8424672" y="1170432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X-ray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ngc 4151-lrgb-09rewk.jp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b="1613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Is 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Diffuse X-Ray Background (DXRB) due to AGN that are too distant to </a:t>
            </a: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resolve with 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our telescopes or something else?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5/1/2015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CXBN-2 Science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5440" y="2514600"/>
            <a:ext cx="616585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ja-JP" altLang="en-US" i="1" dirty="0">
                <a:solidFill>
                  <a:srgbClr val="000000"/>
                </a:solidFill>
              </a:rPr>
              <a:t>“</a:t>
            </a:r>
            <a:r>
              <a:rPr lang="en-US" i="1" dirty="0">
                <a:solidFill>
                  <a:srgbClr val="000000"/>
                </a:solidFill>
              </a:rPr>
              <a:t>… the cosmic X-ray background (CXB), still remains one of the most interesting </a:t>
            </a:r>
            <a:r>
              <a:rPr lang="en-US" i="1" dirty="0" smtClean="0">
                <a:solidFill>
                  <a:srgbClr val="000000"/>
                </a:solidFill>
              </a:rPr>
              <a:t>topics </a:t>
            </a:r>
            <a:r>
              <a:rPr lang="en-US" i="1" dirty="0">
                <a:solidFill>
                  <a:srgbClr val="000000"/>
                </a:solidFill>
              </a:rPr>
              <a:t>of X-ray astronomy and observational cosmology.</a:t>
            </a:r>
            <a:r>
              <a:rPr lang="ja-JP" altLang="en-US" i="1" dirty="0">
                <a:solidFill>
                  <a:srgbClr val="000000"/>
                </a:solidFill>
              </a:rPr>
              <a:t>”</a:t>
            </a:r>
            <a:endParaRPr lang="en-US" i="1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fr-FR" dirty="0" err="1">
                <a:solidFill>
                  <a:srgbClr val="000000"/>
                </a:solidFill>
              </a:rPr>
              <a:t>Revnivtsev</a:t>
            </a:r>
            <a:r>
              <a:rPr lang="fr-FR" dirty="0">
                <a:solidFill>
                  <a:srgbClr val="000000"/>
                </a:solidFill>
              </a:rPr>
              <a:t> et al. 2003, </a:t>
            </a:r>
            <a:r>
              <a:rPr lang="fr-FR" dirty="0" smtClean="0">
                <a:solidFill>
                  <a:srgbClr val="000000"/>
                </a:solidFill>
              </a:rPr>
              <a:t>A&amp;A, </a:t>
            </a:r>
            <a:r>
              <a:rPr lang="fr-FR" dirty="0">
                <a:solidFill>
                  <a:srgbClr val="000000"/>
                </a:solidFill>
              </a:rPr>
              <a:t>Volume 411, Pages </a:t>
            </a:r>
            <a:r>
              <a:rPr lang="fr-FR" dirty="0" smtClean="0">
                <a:solidFill>
                  <a:srgbClr val="000000"/>
                </a:solidFill>
              </a:rPr>
              <a:t>329-334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322262" y="4415630"/>
            <a:ext cx="8364538" cy="2442369"/>
            <a:chOff x="171450" y="4184650"/>
            <a:chExt cx="8364538" cy="2673350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542925" y="6167438"/>
              <a:ext cx="7993063" cy="0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Box 8"/>
            <p:cNvSpPr txBox="1">
              <a:spLocks noChangeArrowheads="1"/>
            </p:cNvSpPr>
            <p:nvPr/>
          </p:nvSpPr>
          <p:spPr bwMode="auto">
            <a:xfrm>
              <a:off x="7318375" y="6396038"/>
              <a:ext cx="12176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kern="0">
                  <a:solidFill>
                    <a:sysClr val="window" lastClr="FFFFFF"/>
                  </a:solidFill>
                </a:rPr>
                <a:t>Position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-214312" y="5418138"/>
              <a:ext cx="1531937" cy="1587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TextBox 10"/>
            <p:cNvSpPr txBox="1">
              <a:spLocks noChangeArrowheads="1"/>
            </p:cNvSpPr>
            <p:nvPr/>
          </p:nvSpPr>
          <p:spPr bwMode="auto">
            <a:xfrm>
              <a:off x="171450" y="4184650"/>
              <a:ext cx="711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b="1" kern="0" dirty="0">
                  <a:solidFill>
                    <a:sysClr val="window" lastClr="FFFFFF"/>
                  </a:solidFill>
                </a:rPr>
                <a:t>Flux</a:t>
              </a:r>
            </a:p>
          </p:txBody>
        </p:sp>
      </p:grpSp>
      <p:sp>
        <p:nvSpPr>
          <p:cNvPr id="28" name="Freeform 27"/>
          <p:cNvSpPr/>
          <p:nvPr/>
        </p:nvSpPr>
        <p:spPr>
          <a:xfrm>
            <a:off x="723836" y="4511040"/>
            <a:ext cx="7962964" cy="1292352"/>
          </a:xfrm>
          <a:custGeom>
            <a:avLst/>
            <a:gdLst>
              <a:gd name="connsiteX0" fmla="*/ 0 w 8424672"/>
              <a:gd name="connsiteY0" fmla="*/ 1292352 h 1292352"/>
              <a:gd name="connsiteX1" fmla="*/ 60960 w 8424672"/>
              <a:gd name="connsiteY1" fmla="*/ 1255776 h 1292352"/>
              <a:gd name="connsiteX2" fmla="*/ 97536 w 8424672"/>
              <a:gd name="connsiteY2" fmla="*/ 1231392 h 1292352"/>
              <a:gd name="connsiteX3" fmla="*/ 134112 w 8424672"/>
              <a:gd name="connsiteY3" fmla="*/ 1219200 h 1292352"/>
              <a:gd name="connsiteX4" fmla="*/ 475488 w 8424672"/>
              <a:gd name="connsiteY4" fmla="*/ 1231392 h 1292352"/>
              <a:gd name="connsiteX5" fmla="*/ 548640 w 8424672"/>
              <a:gd name="connsiteY5" fmla="*/ 1255776 h 1292352"/>
              <a:gd name="connsiteX6" fmla="*/ 621792 w 8424672"/>
              <a:gd name="connsiteY6" fmla="*/ 1267968 h 1292352"/>
              <a:gd name="connsiteX7" fmla="*/ 914400 w 8424672"/>
              <a:gd name="connsiteY7" fmla="*/ 1255776 h 1292352"/>
              <a:gd name="connsiteX8" fmla="*/ 999744 w 8424672"/>
              <a:gd name="connsiteY8" fmla="*/ 1243584 h 1292352"/>
              <a:gd name="connsiteX9" fmla="*/ 1146048 w 8424672"/>
              <a:gd name="connsiteY9" fmla="*/ 1231392 h 1292352"/>
              <a:gd name="connsiteX10" fmla="*/ 1402080 w 8424672"/>
              <a:gd name="connsiteY10" fmla="*/ 1219200 h 1292352"/>
              <a:gd name="connsiteX11" fmla="*/ 1463040 w 8424672"/>
              <a:gd name="connsiteY11" fmla="*/ 1207008 h 1292352"/>
              <a:gd name="connsiteX12" fmla="*/ 1536192 w 8424672"/>
              <a:gd name="connsiteY12" fmla="*/ 1146048 h 1292352"/>
              <a:gd name="connsiteX13" fmla="*/ 1609344 w 8424672"/>
              <a:gd name="connsiteY13" fmla="*/ 1097280 h 1292352"/>
              <a:gd name="connsiteX14" fmla="*/ 1706880 w 8424672"/>
              <a:gd name="connsiteY14" fmla="*/ 1036320 h 1292352"/>
              <a:gd name="connsiteX15" fmla="*/ 1743456 w 8424672"/>
              <a:gd name="connsiteY15" fmla="*/ 1024128 h 1292352"/>
              <a:gd name="connsiteX16" fmla="*/ 1901952 w 8424672"/>
              <a:gd name="connsiteY16" fmla="*/ 1036320 h 1292352"/>
              <a:gd name="connsiteX17" fmla="*/ 1975104 w 8424672"/>
              <a:gd name="connsiteY17" fmla="*/ 1060704 h 1292352"/>
              <a:gd name="connsiteX18" fmla="*/ 2072640 w 8424672"/>
              <a:gd name="connsiteY18" fmla="*/ 1072896 h 1292352"/>
              <a:gd name="connsiteX19" fmla="*/ 2145792 w 8424672"/>
              <a:gd name="connsiteY19" fmla="*/ 1121664 h 1292352"/>
              <a:gd name="connsiteX20" fmla="*/ 2182368 w 8424672"/>
              <a:gd name="connsiteY20" fmla="*/ 1133856 h 1292352"/>
              <a:gd name="connsiteX21" fmla="*/ 2267712 w 8424672"/>
              <a:gd name="connsiteY21" fmla="*/ 1170432 h 1292352"/>
              <a:gd name="connsiteX22" fmla="*/ 2438400 w 8424672"/>
              <a:gd name="connsiteY22" fmla="*/ 1146048 h 1292352"/>
              <a:gd name="connsiteX23" fmla="*/ 2511552 w 8424672"/>
              <a:gd name="connsiteY23" fmla="*/ 1097280 h 1292352"/>
              <a:gd name="connsiteX24" fmla="*/ 2584704 w 8424672"/>
              <a:gd name="connsiteY24" fmla="*/ 1036320 h 1292352"/>
              <a:gd name="connsiteX25" fmla="*/ 2633472 w 8424672"/>
              <a:gd name="connsiteY25" fmla="*/ 963168 h 1292352"/>
              <a:gd name="connsiteX26" fmla="*/ 2682240 w 8424672"/>
              <a:gd name="connsiteY26" fmla="*/ 926592 h 1292352"/>
              <a:gd name="connsiteX27" fmla="*/ 2718816 w 8424672"/>
              <a:gd name="connsiteY27" fmla="*/ 914400 h 1292352"/>
              <a:gd name="connsiteX28" fmla="*/ 2755392 w 8424672"/>
              <a:gd name="connsiteY28" fmla="*/ 890016 h 1292352"/>
              <a:gd name="connsiteX29" fmla="*/ 2974848 w 8424672"/>
              <a:gd name="connsiteY29" fmla="*/ 926592 h 1292352"/>
              <a:gd name="connsiteX30" fmla="*/ 3048000 w 8424672"/>
              <a:gd name="connsiteY30" fmla="*/ 975360 h 1292352"/>
              <a:gd name="connsiteX31" fmla="*/ 3084576 w 8424672"/>
              <a:gd name="connsiteY31" fmla="*/ 999744 h 1292352"/>
              <a:gd name="connsiteX32" fmla="*/ 3157728 w 8424672"/>
              <a:gd name="connsiteY32" fmla="*/ 987552 h 1292352"/>
              <a:gd name="connsiteX33" fmla="*/ 3230880 w 8424672"/>
              <a:gd name="connsiteY33" fmla="*/ 926592 h 1292352"/>
              <a:gd name="connsiteX34" fmla="*/ 3255264 w 8424672"/>
              <a:gd name="connsiteY34" fmla="*/ 853440 h 1292352"/>
              <a:gd name="connsiteX35" fmla="*/ 3267456 w 8424672"/>
              <a:gd name="connsiteY35" fmla="*/ 816864 h 1292352"/>
              <a:gd name="connsiteX36" fmla="*/ 3291840 w 8424672"/>
              <a:gd name="connsiteY36" fmla="*/ 780288 h 1292352"/>
              <a:gd name="connsiteX37" fmla="*/ 3304032 w 8424672"/>
              <a:gd name="connsiteY37" fmla="*/ 743712 h 1292352"/>
              <a:gd name="connsiteX38" fmla="*/ 3364992 w 8424672"/>
              <a:gd name="connsiteY38" fmla="*/ 670560 h 1292352"/>
              <a:gd name="connsiteX39" fmla="*/ 3401568 w 8424672"/>
              <a:gd name="connsiteY39" fmla="*/ 658368 h 1292352"/>
              <a:gd name="connsiteX40" fmla="*/ 3438144 w 8424672"/>
              <a:gd name="connsiteY40" fmla="*/ 585216 h 1292352"/>
              <a:gd name="connsiteX41" fmla="*/ 3462528 w 8424672"/>
              <a:gd name="connsiteY41" fmla="*/ 548640 h 1292352"/>
              <a:gd name="connsiteX42" fmla="*/ 3474720 w 8424672"/>
              <a:gd name="connsiteY42" fmla="*/ 512064 h 1292352"/>
              <a:gd name="connsiteX43" fmla="*/ 3511296 w 8424672"/>
              <a:gd name="connsiteY43" fmla="*/ 487680 h 1292352"/>
              <a:gd name="connsiteX44" fmla="*/ 3535680 w 8424672"/>
              <a:gd name="connsiteY44" fmla="*/ 451104 h 1292352"/>
              <a:gd name="connsiteX45" fmla="*/ 3572256 w 8424672"/>
              <a:gd name="connsiteY45" fmla="*/ 426720 h 1292352"/>
              <a:gd name="connsiteX46" fmla="*/ 3584448 w 8424672"/>
              <a:gd name="connsiteY46" fmla="*/ 390144 h 1292352"/>
              <a:gd name="connsiteX47" fmla="*/ 3657600 w 8424672"/>
              <a:gd name="connsiteY47" fmla="*/ 329184 h 1292352"/>
              <a:gd name="connsiteX48" fmla="*/ 3681984 w 8424672"/>
              <a:gd name="connsiteY48" fmla="*/ 280416 h 1292352"/>
              <a:gd name="connsiteX49" fmla="*/ 3718560 w 8424672"/>
              <a:gd name="connsiteY49" fmla="*/ 268224 h 1292352"/>
              <a:gd name="connsiteX50" fmla="*/ 3755136 w 8424672"/>
              <a:gd name="connsiteY50" fmla="*/ 231648 h 1292352"/>
              <a:gd name="connsiteX51" fmla="*/ 3779520 w 8424672"/>
              <a:gd name="connsiteY51" fmla="*/ 195072 h 1292352"/>
              <a:gd name="connsiteX52" fmla="*/ 3803904 w 8424672"/>
              <a:gd name="connsiteY52" fmla="*/ 146304 h 1292352"/>
              <a:gd name="connsiteX53" fmla="*/ 3913632 w 8424672"/>
              <a:gd name="connsiteY53" fmla="*/ 48768 h 1292352"/>
              <a:gd name="connsiteX54" fmla="*/ 3962400 w 8424672"/>
              <a:gd name="connsiteY54" fmla="*/ 24384 h 1292352"/>
              <a:gd name="connsiteX55" fmla="*/ 4011168 w 8424672"/>
              <a:gd name="connsiteY55" fmla="*/ 12192 h 1292352"/>
              <a:gd name="connsiteX56" fmla="*/ 4047744 w 8424672"/>
              <a:gd name="connsiteY56" fmla="*/ 0 h 1292352"/>
              <a:gd name="connsiteX57" fmla="*/ 4181856 w 8424672"/>
              <a:gd name="connsiteY57" fmla="*/ 12192 h 1292352"/>
              <a:gd name="connsiteX58" fmla="*/ 4255008 w 8424672"/>
              <a:gd name="connsiteY58" fmla="*/ 36576 h 1292352"/>
              <a:gd name="connsiteX59" fmla="*/ 4328160 w 8424672"/>
              <a:gd name="connsiteY59" fmla="*/ 60960 h 1292352"/>
              <a:gd name="connsiteX60" fmla="*/ 4364736 w 8424672"/>
              <a:gd name="connsiteY60" fmla="*/ 73152 h 1292352"/>
              <a:gd name="connsiteX61" fmla="*/ 4401312 w 8424672"/>
              <a:gd name="connsiteY61" fmla="*/ 85344 h 1292352"/>
              <a:gd name="connsiteX62" fmla="*/ 4474464 w 8424672"/>
              <a:gd name="connsiteY62" fmla="*/ 121920 h 1292352"/>
              <a:gd name="connsiteX63" fmla="*/ 4572000 w 8424672"/>
              <a:gd name="connsiteY63" fmla="*/ 146304 h 1292352"/>
              <a:gd name="connsiteX64" fmla="*/ 4669536 w 8424672"/>
              <a:gd name="connsiteY64" fmla="*/ 243840 h 1292352"/>
              <a:gd name="connsiteX65" fmla="*/ 4730496 w 8424672"/>
              <a:gd name="connsiteY65" fmla="*/ 316992 h 1292352"/>
              <a:gd name="connsiteX66" fmla="*/ 4779264 w 8424672"/>
              <a:gd name="connsiteY66" fmla="*/ 341376 h 1292352"/>
              <a:gd name="connsiteX67" fmla="*/ 4815840 w 8424672"/>
              <a:gd name="connsiteY67" fmla="*/ 377952 h 1292352"/>
              <a:gd name="connsiteX68" fmla="*/ 4852416 w 8424672"/>
              <a:gd name="connsiteY68" fmla="*/ 402336 h 1292352"/>
              <a:gd name="connsiteX69" fmla="*/ 4864608 w 8424672"/>
              <a:gd name="connsiteY69" fmla="*/ 487680 h 1292352"/>
              <a:gd name="connsiteX70" fmla="*/ 4913376 w 8424672"/>
              <a:gd name="connsiteY70" fmla="*/ 585216 h 1292352"/>
              <a:gd name="connsiteX71" fmla="*/ 4937760 w 8424672"/>
              <a:gd name="connsiteY71" fmla="*/ 633984 h 1292352"/>
              <a:gd name="connsiteX72" fmla="*/ 4998720 w 8424672"/>
              <a:gd name="connsiteY72" fmla="*/ 694944 h 1292352"/>
              <a:gd name="connsiteX73" fmla="*/ 5084064 w 8424672"/>
              <a:gd name="connsiteY73" fmla="*/ 841248 h 1292352"/>
              <a:gd name="connsiteX74" fmla="*/ 5145024 w 8424672"/>
              <a:gd name="connsiteY74" fmla="*/ 938784 h 1292352"/>
              <a:gd name="connsiteX75" fmla="*/ 5193792 w 8424672"/>
              <a:gd name="connsiteY75" fmla="*/ 1036320 h 1292352"/>
              <a:gd name="connsiteX76" fmla="*/ 5254752 w 8424672"/>
              <a:gd name="connsiteY76" fmla="*/ 1109472 h 1292352"/>
              <a:gd name="connsiteX77" fmla="*/ 5315712 w 8424672"/>
              <a:gd name="connsiteY77" fmla="*/ 1121664 h 1292352"/>
              <a:gd name="connsiteX78" fmla="*/ 5388864 w 8424672"/>
              <a:gd name="connsiteY78" fmla="*/ 1146048 h 1292352"/>
              <a:gd name="connsiteX79" fmla="*/ 5425440 w 8424672"/>
              <a:gd name="connsiteY79" fmla="*/ 1158240 h 1292352"/>
              <a:gd name="connsiteX80" fmla="*/ 5669280 w 8424672"/>
              <a:gd name="connsiteY80" fmla="*/ 1146048 h 1292352"/>
              <a:gd name="connsiteX81" fmla="*/ 5791200 w 8424672"/>
              <a:gd name="connsiteY81" fmla="*/ 1109472 h 1292352"/>
              <a:gd name="connsiteX82" fmla="*/ 5864352 w 8424672"/>
              <a:gd name="connsiteY82" fmla="*/ 1085088 h 1292352"/>
              <a:gd name="connsiteX83" fmla="*/ 5900928 w 8424672"/>
              <a:gd name="connsiteY83" fmla="*/ 1072896 h 1292352"/>
              <a:gd name="connsiteX84" fmla="*/ 6035040 w 8424672"/>
              <a:gd name="connsiteY84" fmla="*/ 1048512 h 1292352"/>
              <a:gd name="connsiteX85" fmla="*/ 6522720 w 8424672"/>
              <a:gd name="connsiteY85" fmla="*/ 1024128 h 1292352"/>
              <a:gd name="connsiteX86" fmla="*/ 6583680 w 8424672"/>
              <a:gd name="connsiteY86" fmla="*/ 1011936 h 1292352"/>
              <a:gd name="connsiteX87" fmla="*/ 6656832 w 8424672"/>
              <a:gd name="connsiteY87" fmla="*/ 963168 h 1292352"/>
              <a:gd name="connsiteX88" fmla="*/ 6693408 w 8424672"/>
              <a:gd name="connsiteY88" fmla="*/ 938784 h 1292352"/>
              <a:gd name="connsiteX89" fmla="*/ 6729984 w 8424672"/>
              <a:gd name="connsiteY89" fmla="*/ 914400 h 1292352"/>
              <a:gd name="connsiteX90" fmla="*/ 6766560 w 8424672"/>
              <a:gd name="connsiteY90" fmla="*/ 902208 h 1292352"/>
              <a:gd name="connsiteX91" fmla="*/ 6973824 w 8424672"/>
              <a:gd name="connsiteY91" fmla="*/ 914400 h 1292352"/>
              <a:gd name="connsiteX92" fmla="*/ 7010400 w 8424672"/>
              <a:gd name="connsiteY92" fmla="*/ 926592 h 1292352"/>
              <a:gd name="connsiteX93" fmla="*/ 7132320 w 8424672"/>
              <a:gd name="connsiteY93" fmla="*/ 950976 h 1292352"/>
              <a:gd name="connsiteX94" fmla="*/ 7242048 w 8424672"/>
              <a:gd name="connsiteY94" fmla="*/ 999744 h 1292352"/>
              <a:gd name="connsiteX95" fmla="*/ 7278624 w 8424672"/>
              <a:gd name="connsiteY95" fmla="*/ 1011936 h 1292352"/>
              <a:gd name="connsiteX96" fmla="*/ 7315200 w 8424672"/>
              <a:gd name="connsiteY96" fmla="*/ 1024128 h 1292352"/>
              <a:gd name="connsiteX97" fmla="*/ 7449312 w 8424672"/>
              <a:gd name="connsiteY97" fmla="*/ 1048512 h 1292352"/>
              <a:gd name="connsiteX98" fmla="*/ 7485888 w 8424672"/>
              <a:gd name="connsiteY98" fmla="*/ 1072896 h 1292352"/>
              <a:gd name="connsiteX99" fmla="*/ 7644384 w 8424672"/>
              <a:gd name="connsiteY99" fmla="*/ 1060704 h 1292352"/>
              <a:gd name="connsiteX100" fmla="*/ 7693152 w 8424672"/>
              <a:gd name="connsiteY100" fmla="*/ 1036320 h 1292352"/>
              <a:gd name="connsiteX101" fmla="*/ 7741920 w 8424672"/>
              <a:gd name="connsiteY101" fmla="*/ 1024128 h 1292352"/>
              <a:gd name="connsiteX102" fmla="*/ 7888224 w 8424672"/>
              <a:gd name="connsiteY102" fmla="*/ 1036320 h 1292352"/>
              <a:gd name="connsiteX103" fmla="*/ 7961376 w 8424672"/>
              <a:gd name="connsiteY103" fmla="*/ 1060704 h 1292352"/>
              <a:gd name="connsiteX104" fmla="*/ 8168640 w 8424672"/>
              <a:gd name="connsiteY104" fmla="*/ 1085088 h 1292352"/>
              <a:gd name="connsiteX105" fmla="*/ 8205216 w 8424672"/>
              <a:gd name="connsiteY105" fmla="*/ 1097280 h 1292352"/>
              <a:gd name="connsiteX106" fmla="*/ 8327136 w 8424672"/>
              <a:gd name="connsiteY106" fmla="*/ 1121664 h 1292352"/>
              <a:gd name="connsiteX107" fmla="*/ 8424672 w 8424672"/>
              <a:gd name="connsiteY107" fmla="*/ 1170432 h 129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424672" h="1292352">
                <a:moveTo>
                  <a:pt x="0" y="1292352"/>
                </a:moveTo>
                <a:cubicBezTo>
                  <a:pt x="20320" y="1280160"/>
                  <a:pt x="40865" y="1268335"/>
                  <a:pt x="60960" y="1255776"/>
                </a:cubicBezTo>
                <a:cubicBezTo>
                  <a:pt x="73386" y="1248010"/>
                  <a:pt x="84430" y="1237945"/>
                  <a:pt x="97536" y="1231392"/>
                </a:cubicBezTo>
                <a:cubicBezTo>
                  <a:pt x="109031" y="1225645"/>
                  <a:pt x="121920" y="1223264"/>
                  <a:pt x="134112" y="1219200"/>
                </a:cubicBezTo>
                <a:cubicBezTo>
                  <a:pt x="247904" y="1223264"/>
                  <a:pt x="362064" y="1221384"/>
                  <a:pt x="475488" y="1231392"/>
                </a:cubicBezTo>
                <a:cubicBezTo>
                  <a:pt x="501092" y="1233651"/>
                  <a:pt x="523287" y="1251550"/>
                  <a:pt x="548640" y="1255776"/>
                </a:cubicBezTo>
                <a:lnTo>
                  <a:pt x="621792" y="1267968"/>
                </a:lnTo>
                <a:cubicBezTo>
                  <a:pt x="719328" y="1263904"/>
                  <a:pt x="816982" y="1262061"/>
                  <a:pt x="914400" y="1255776"/>
                </a:cubicBezTo>
                <a:cubicBezTo>
                  <a:pt x="943077" y="1253926"/>
                  <a:pt x="971165" y="1246592"/>
                  <a:pt x="999744" y="1243584"/>
                </a:cubicBezTo>
                <a:cubicBezTo>
                  <a:pt x="1048412" y="1238461"/>
                  <a:pt x="1097201" y="1234352"/>
                  <a:pt x="1146048" y="1231392"/>
                </a:cubicBezTo>
                <a:cubicBezTo>
                  <a:pt x="1231332" y="1226223"/>
                  <a:pt x="1316736" y="1223264"/>
                  <a:pt x="1402080" y="1219200"/>
                </a:cubicBezTo>
                <a:cubicBezTo>
                  <a:pt x="1422400" y="1215136"/>
                  <a:pt x="1443637" y="1214284"/>
                  <a:pt x="1463040" y="1207008"/>
                </a:cubicBezTo>
                <a:cubicBezTo>
                  <a:pt x="1499095" y="1193487"/>
                  <a:pt x="1506749" y="1168948"/>
                  <a:pt x="1536192" y="1146048"/>
                </a:cubicBezTo>
                <a:cubicBezTo>
                  <a:pt x="1559325" y="1128056"/>
                  <a:pt x="1609344" y="1097280"/>
                  <a:pt x="1609344" y="1097280"/>
                </a:cubicBezTo>
                <a:cubicBezTo>
                  <a:pt x="1647985" y="1039318"/>
                  <a:pt x="1619827" y="1065338"/>
                  <a:pt x="1706880" y="1036320"/>
                </a:cubicBezTo>
                <a:lnTo>
                  <a:pt x="1743456" y="1024128"/>
                </a:lnTo>
                <a:cubicBezTo>
                  <a:pt x="1796288" y="1028192"/>
                  <a:pt x="1849612" y="1028056"/>
                  <a:pt x="1901952" y="1036320"/>
                </a:cubicBezTo>
                <a:cubicBezTo>
                  <a:pt x="1927340" y="1040329"/>
                  <a:pt x="1949599" y="1057516"/>
                  <a:pt x="1975104" y="1060704"/>
                </a:cubicBezTo>
                <a:lnTo>
                  <a:pt x="2072640" y="1072896"/>
                </a:lnTo>
                <a:cubicBezTo>
                  <a:pt x="2097024" y="1089152"/>
                  <a:pt x="2117990" y="1112397"/>
                  <a:pt x="2145792" y="1121664"/>
                </a:cubicBezTo>
                <a:cubicBezTo>
                  <a:pt x="2157984" y="1125728"/>
                  <a:pt x="2170556" y="1128794"/>
                  <a:pt x="2182368" y="1133856"/>
                </a:cubicBezTo>
                <a:cubicBezTo>
                  <a:pt x="2287828" y="1179053"/>
                  <a:pt x="2181935" y="1141840"/>
                  <a:pt x="2267712" y="1170432"/>
                </a:cubicBezTo>
                <a:cubicBezTo>
                  <a:pt x="2282385" y="1169098"/>
                  <a:pt x="2397099" y="1168993"/>
                  <a:pt x="2438400" y="1146048"/>
                </a:cubicBezTo>
                <a:cubicBezTo>
                  <a:pt x="2464018" y="1131816"/>
                  <a:pt x="2487168" y="1113536"/>
                  <a:pt x="2511552" y="1097280"/>
                </a:cubicBezTo>
                <a:cubicBezTo>
                  <a:pt x="2544064" y="1075605"/>
                  <a:pt x="2559430" y="1068815"/>
                  <a:pt x="2584704" y="1036320"/>
                </a:cubicBezTo>
                <a:cubicBezTo>
                  <a:pt x="2602696" y="1013187"/>
                  <a:pt x="2610027" y="980752"/>
                  <a:pt x="2633472" y="963168"/>
                </a:cubicBezTo>
                <a:cubicBezTo>
                  <a:pt x="2649728" y="950976"/>
                  <a:pt x="2664597" y="936674"/>
                  <a:pt x="2682240" y="926592"/>
                </a:cubicBezTo>
                <a:cubicBezTo>
                  <a:pt x="2693398" y="920216"/>
                  <a:pt x="2707321" y="920147"/>
                  <a:pt x="2718816" y="914400"/>
                </a:cubicBezTo>
                <a:cubicBezTo>
                  <a:pt x="2731922" y="907847"/>
                  <a:pt x="2743200" y="898144"/>
                  <a:pt x="2755392" y="890016"/>
                </a:cubicBezTo>
                <a:cubicBezTo>
                  <a:pt x="2797213" y="893501"/>
                  <a:pt x="2923600" y="892427"/>
                  <a:pt x="2974848" y="926592"/>
                </a:cubicBezTo>
                <a:lnTo>
                  <a:pt x="3048000" y="975360"/>
                </a:lnTo>
                <a:lnTo>
                  <a:pt x="3084576" y="999744"/>
                </a:lnTo>
                <a:cubicBezTo>
                  <a:pt x="3108960" y="995680"/>
                  <a:pt x="3134276" y="995369"/>
                  <a:pt x="3157728" y="987552"/>
                </a:cubicBezTo>
                <a:cubicBezTo>
                  <a:pt x="3183189" y="979065"/>
                  <a:pt x="3213903" y="943569"/>
                  <a:pt x="3230880" y="926592"/>
                </a:cubicBezTo>
                <a:lnTo>
                  <a:pt x="3255264" y="853440"/>
                </a:lnTo>
                <a:cubicBezTo>
                  <a:pt x="3259328" y="841248"/>
                  <a:pt x="3260327" y="827557"/>
                  <a:pt x="3267456" y="816864"/>
                </a:cubicBezTo>
                <a:cubicBezTo>
                  <a:pt x="3275584" y="804672"/>
                  <a:pt x="3285287" y="793394"/>
                  <a:pt x="3291840" y="780288"/>
                </a:cubicBezTo>
                <a:cubicBezTo>
                  <a:pt x="3297587" y="768793"/>
                  <a:pt x="3298285" y="755207"/>
                  <a:pt x="3304032" y="743712"/>
                </a:cubicBezTo>
                <a:cubicBezTo>
                  <a:pt x="3315277" y="721221"/>
                  <a:pt x="3344769" y="684042"/>
                  <a:pt x="3364992" y="670560"/>
                </a:cubicBezTo>
                <a:cubicBezTo>
                  <a:pt x="3375685" y="663431"/>
                  <a:pt x="3389376" y="662432"/>
                  <a:pt x="3401568" y="658368"/>
                </a:cubicBezTo>
                <a:cubicBezTo>
                  <a:pt x="3471449" y="553546"/>
                  <a:pt x="3387667" y="686170"/>
                  <a:pt x="3438144" y="585216"/>
                </a:cubicBezTo>
                <a:cubicBezTo>
                  <a:pt x="3444697" y="572110"/>
                  <a:pt x="3455975" y="561746"/>
                  <a:pt x="3462528" y="548640"/>
                </a:cubicBezTo>
                <a:cubicBezTo>
                  <a:pt x="3468275" y="537145"/>
                  <a:pt x="3466692" y="522099"/>
                  <a:pt x="3474720" y="512064"/>
                </a:cubicBezTo>
                <a:cubicBezTo>
                  <a:pt x="3483874" y="500622"/>
                  <a:pt x="3499104" y="495808"/>
                  <a:pt x="3511296" y="487680"/>
                </a:cubicBezTo>
                <a:cubicBezTo>
                  <a:pt x="3519424" y="475488"/>
                  <a:pt x="3525319" y="461465"/>
                  <a:pt x="3535680" y="451104"/>
                </a:cubicBezTo>
                <a:cubicBezTo>
                  <a:pt x="3546041" y="440743"/>
                  <a:pt x="3563102" y="438162"/>
                  <a:pt x="3572256" y="426720"/>
                </a:cubicBezTo>
                <a:cubicBezTo>
                  <a:pt x="3580284" y="416685"/>
                  <a:pt x="3577319" y="400837"/>
                  <a:pt x="3584448" y="390144"/>
                </a:cubicBezTo>
                <a:cubicBezTo>
                  <a:pt x="3603223" y="361982"/>
                  <a:pt x="3630611" y="347177"/>
                  <a:pt x="3657600" y="329184"/>
                </a:cubicBezTo>
                <a:cubicBezTo>
                  <a:pt x="3665728" y="312928"/>
                  <a:pt x="3669133" y="293267"/>
                  <a:pt x="3681984" y="280416"/>
                </a:cubicBezTo>
                <a:cubicBezTo>
                  <a:pt x="3691071" y="271329"/>
                  <a:pt x="3707867" y="275353"/>
                  <a:pt x="3718560" y="268224"/>
                </a:cubicBezTo>
                <a:cubicBezTo>
                  <a:pt x="3732906" y="258660"/>
                  <a:pt x="3744098" y="244894"/>
                  <a:pt x="3755136" y="231648"/>
                </a:cubicBezTo>
                <a:cubicBezTo>
                  <a:pt x="3764517" y="220391"/>
                  <a:pt x="3772250" y="207794"/>
                  <a:pt x="3779520" y="195072"/>
                </a:cubicBezTo>
                <a:cubicBezTo>
                  <a:pt x="3788537" y="179292"/>
                  <a:pt x="3792550" y="160496"/>
                  <a:pt x="3803904" y="146304"/>
                </a:cubicBezTo>
                <a:cubicBezTo>
                  <a:pt x="3835091" y="107320"/>
                  <a:pt x="3870598" y="73359"/>
                  <a:pt x="3913632" y="48768"/>
                </a:cubicBezTo>
                <a:cubicBezTo>
                  <a:pt x="3929412" y="39751"/>
                  <a:pt x="3945382" y="30766"/>
                  <a:pt x="3962400" y="24384"/>
                </a:cubicBezTo>
                <a:cubicBezTo>
                  <a:pt x="3978089" y="18500"/>
                  <a:pt x="3995056" y="16795"/>
                  <a:pt x="4011168" y="12192"/>
                </a:cubicBezTo>
                <a:cubicBezTo>
                  <a:pt x="4023525" y="8661"/>
                  <a:pt x="4035552" y="4064"/>
                  <a:pt x="4047744" y="0"/>
                </a:cubicBezTo>
                <a:cubicBezTo>
                  <a:pt x="4092448" y="4064"/>
                  <a:pt x="4137651" y="4391"/>
                  <a:pt x="4181856" y="12192"/>
                </a:cubicBezTo>
                <a:cubicBezTo>
                  <a:pt x="4207168" y="16659"/>
                  <a:pt x="4230624" y="28448"/>
                  <a:pt x="4255008" y="36576"/>
                </a:cubicBezTo>
                <a:lnTo>
                  <a:pt x="4328160" y="60960"/>
                </a:lnTo>
                <a:lnTo>
                  <a:pt x="4364736" y="73152"/>
                </a:lnTo>
                <a:cubicBezTo>
                  <a:pt x="4376928" y="77216"/>
                  <a:pt x="4390619" y="78215"/>
                  <a:pt x="4401312" y="85344"/>
                </a:cubicBezTo>
                <a:cubicBezTo>
                  <a:pt x="4439727" y="110954"/>
                  <a:pt x="4431753" y="110271"/>
                  <a:pt x="4474464" y="121920"/>
                </a:cubicBezTo>
                <a:cubicBezTo>
                  <a:pt x="4506796" y="130738"/>
                  <a:pt x="4572000" y="146304"/>
                  <a:pt x="4572000" y="146304"/>
                </a:cubicBezTo>
                <a:cubicBezTo>
                  <a:pt x="4604512" y="178816"/>
                  <a:pt x="4644031" y="205583"/>
                  <a:pt x="4669536" y="243840"/>
                </a:cubicBezTo>
                <a:cubicBezTo>
                  <a:pt x="4688979" y="273005"/>
                  <a:pt x="4700627" y="295657"/>
                  <a:pt x="4730496" y="316992"/>
                </a:cubicBezTo>
                <a:cubicBezTo>
                  <a:pt x="4745285" y="327556"/>
                  <a:pt x="4764475" y="330812"/>
                  <a:pt x="4779264" y="341376"/>
                </a:cubicBezTo>
                <a:cubicBezTo>
                  <a:pt x="4793294" y="351398"/>
                  <a:pt x="4802594" y="366914"/>
                  <a:pt x="4815840" y="377952"/>
                </a:cubicBezTo>
                <a:cubicBezTo>
                  <a:pt x="4827097" y="387333"/>
                  <a:pt x="4840224" y="394208"/>
                  <a:pt x="4852416" y="402336"/>
                </a:cubicBezTo>
                <a:cubicBezTo>
                  <a:pt x="4856480" y="430784"/>
                  <a:pt x="4855521" y="460418"/>
                  <a:pt x="4864608" y="487680"/>
                </a:cubicBezTo>
                <a:cubicBezTo>
                  <a:pt x="4876103" y="522164"/>
                  <a:pt x="4897120" y="552704"/>
                  <a:pt x="4913376" y="585216"/>
                </a:cubicBezTo>
                <a:cubicBezTo>
                  <a:pt x="4921504" y="601472"/>
                  <a:pt x="4924909" y="621133"/>
                  <a:pt x="4937760" y="633984"/>
                </a:cubicBezTo>
                <a:lnTo>
                  <a:pt x="4998720" y="694944"/>
                </a:lnTo>
                <a:cubicBezTo>
                  <a:pt x="5025670" y="802742"/>
                  <a:pt x="4988972" y="682761"/>
                  <a:pt x="5084064" y="841248"/>
                </a:cubicBezTo>
                <a:cubicBezTo>
                  <a:pt x="5128179" y="914773"/>
                  <a:pt x="5107495" y="882491"/>
                  <a:pt x="5145024" y="938784"/>
                </a:cubicBezTo>
                <a:cubicBezTo>
                  <a:pt x="5163130" y="1011209"/>
                  <a:pt x="5145967" y="969364"/>
                  <a:pt x="5193792" y="1036320"/>
                </a:cubicBezTo>
                <a:cubicBezTo>
                  <a:pt x="5209352" y="1058104"/>
                  <a:pt x="5229452" y="1096822"/>
                  <a:pt x="5254752" y="1109472"/>
                </a:cubicBezTo>
                <a:cubicBezTo>
                  <a:pt x="5273287" y="1118739"/>
                  <a:pt x="5295720" y="1116212"/>
                  <a:pt x="5315712" y="1121664"/>
                </a:cubicBezTo>
                <a:cubicBezTo>
                  <a:pt x="5340509" y="1128427"/>
                  <a:pt x="5364480" y="1137920"/>
                  <a:pt x="5388864" y="1146048"/>
                </a:cubicBezTo>
                <a:lnTo>
                  <a:pt x="5425440" y="1158240"/>
                </a:lnTo>
                <a:cubicBezTo>
                  <a:pt x="5506720" y="1154176"/>
                  <a:pt x="5588180" y="1152806"/>
                  <a:pt x="5669280" y="1146048"/>
                </a:cubicBezTo>
                <a:cubicBezTo>
                  <a:pt x="5693848" y="1144001"/>
                  <a:pt x="5777522" y="1114031"/>
                  <a:pt x="5791200" y="1109472"/>
                </a:cubicBezTo>
                <a:lnTo>
                  <a:pt x="5864352" y="1085088"/>
                </a:lnTo>
                <a:cubicBezTo>
                  <a:pt x="5876544" y="1081024"/>
                  <a:pt x="5888326" y="1075416"/>
                  <a:pt x="5900928" y="1072896"/>
                </a:cubicBezTo>
                <a:cubicBezTo>
                  <a:pt x="5935277" y="1066026"/>
                  <a:pt x="6002109" y="1051978"/>
                  <a:pt x="6035040" y="1048512"/>
                </a:cubicBezTo>
                <a:cubicBezTo>
                  <a:pt x="6191703" y="1032021"/>
                  <a:pt x="6371250" y="1029738"/>
                  <a:pt x="6522720" y="1024128"/>
                </a:cubicBezTo>
                <a:cubicBezTo>
                  <a:pt x="6543040" y="1020064"/>
                  <a:pt x="6564815" y="1020511"/>
                  <a:pt x="6583680" y="1011936"/>
                </a:cubicBezTo>
                <a:cubicBezTo>
                  <a:pt x="6610359" y="999809"/>
                  <a:pt x="6632448" y="979424"/>
                  <a:pt x="6656832" y="963168"/>
                </a:cubicBezTo>
                <a:lnTo>
                  <a:pt x="6693408" y="938784"/>
                </a:lnTo>
                <a:cubicBezTo>
                  <a:pt x="6705600" y="930656"/>
                  <a:pt x="6716083" y="919034"/>
                  <a:pt x="6729984" y="914400"/>
                </a:cubicBezTo>
                <a:lnTo>
                  <a:pt x="6766560" y="902208"/>
                </a:lnTo>
                <a:cubicBezTo>
                  <a:pt x="6835648" y="906272"/>
                  <a:pt x="6904960" y="907514"/>
                  <a:pt x="6973824" y="914400"/>
                </a:cubicBezTo>
                <a:cubicBezTo>
                  <a:pt x="6986612" y="915679"/>
                  <a:pt x="6997855" y="923804"/>
                  <a:pt x="7010400" y="926592"/>
                </a:cubicBezTo>
                <a:cubicBezTo>
                  <a:pt x="7279441" y="986379"/>
                  <a:pt x="6937993" y="902394"/>
                  <a:pt x="7132320" y="950976"/>
                </a:cubicBezTo>
                <a:cubicBezTo>
                  <a:pt x="7190282" y="989617"/>
                  <a:pt x="7154995" y="970726"/>
                  <a:pt x="7242048" y="999744"/>
                </a:cubicBezTo>
                <a:lnTo>
                  <a:pt x="7278624" y="1011936"/>
                </a:lnTo>
                <a:cubicBezTo>
                  <a:pt x="7290816" y="1016000"/>
                  <a:pt x="7302478" y="1022311"/>
                  <a:pt x="7315200" y="1024128"/>
                </a:cubicBezTo>
                <a:cubicBezTo>
                  <a:pt x="7417132" y="1038690"/>
                  <a:pt x="7372665" y="1029350"/>
                  <a:pt x="7449312" y="1048512"/>
                </a:cubicBezTo>
                <a:cubicBezTo>
                  <a:pt x="7461504" y="1056640"/>
                  <a:pt x="7471264" y="1071982"/>
                  <a:pt x="7485888" y="1072896"/>
                </a:cubicBezTo>
                <a:cubicBezTo>
                  <a:pt x="7538773" y="1076201"/>
                  <a:pt x="7592202" y="1069913"/>
                  <a:pt x="7644384" y="1060704"/>
                </a:cubicBezTo>
                <a:cubicBezTo>
                  <a:pt x="7662282" y="1057545"/>
                  <a:pt x="7676134" y="1042702"/>
                  <a:pt x="7693152" y="1036320"/>
                </a:cubicBezTo>
                <a:cubicBezTo>
                  <a:pt x="7708841" y="1030436"/>
                  <a:pt x="7725664" y="1028192"/>
                  <a:pt x="7741920" y="1024128"/>
                </a:cubicBezTo>
                <a:cubicBezTo>
                  <a:pt x="7790688" y="1028192"/>
                  <a:pt x="7839953" y="1028275"/>
                  <a:pt x="7888224" y="1036320"/>
                </a:cubicBezTo>
                <a:cubicBezTo>
                  <a:pt x="7913577" y="1040546"/>
                  <a:pt x="7935801" y="1058146"/>
                  <a:pt x="7961376" y="1060704"/>
                </a:cubicBezTo>
                <a:cubicBezTo>
                  <a:pt x="8111890" y="1075755"/>
                  <a:pt x="8042864" y="1067120"/>
                  <a:pt x="8168640" y="1085088"/>
                </a:cubicBezTo>
                <a:cubicBezTo>
                  <a:pt x="8180832" y="1089152"/>
                  <a:pt x="8192614" y="1094760"/>
                  <a:pt x="8205216" y="1097280"/>
                </a:cubicBezTo>
                <a:cubicBezTo>
                  <a:pt x="8229826" y="1102202"/>
                  <a:pt x="8296148" y="1104449"/>
                  <a:pt x="8327136" y="1121664"/>
                </a:cubicBezTo>
                <a:cubicBezTo>
                  <a:pt x="8423034" y="1174941"/>
                  <a:pt x="8366549" y="1170432"/>
                  <a:pt x="8424672" y="1170432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X-ray 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5/1/2015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CXBN-2 Science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A2B2FF-8D01-4DCA-8873-64AA45A8A7F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415740" y="1297407"/>
            <a:ext cx="4393620" cy="300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Previous measurements of DXRB disagree by about 10%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SUUSER\Documents\Spring_2015\CXBN-2\DiffuseXrayBackground_Turler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98193"/>
            <a:ext cx="6177100" cy="39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37588" y="5658150"/>
            <a:ext cx="514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Comparison of past CXB </a:t>
            </a:r>
            <a:r>
              <a:rPr lang="en-US" sz="1400" dirty="0"/>
              <a:t>measurements </a:t>
            </a:r>
            <a:r>
              <a:rPr lang="en-US" sz="1400" dirty="0" smtClean="0"/>
              <a:t>(</a:t>
            </a:r>
            <a:r>
              <a:rPr lang="en-US" sz="1400" dirty="0" err="1" smtClean="0"/>
              <a:t>T</a:t>
            </a:r>
            <a:r>
              <a:rPr lang="en-US" sz="1400" dirty="0" err="1"/>
              <a:t>ür</a:t>
            </a:r>
            <a:r>
              <a:rPr lang="en-US" sz="1400" dirty="0" err="1" smtClean="0"/>
              <a:t>ler</a:t>
            </a:r>
            <a:r>
              <a:rPr lang="en-US" sz="1400" dirty="0" smtClean="0"/>
              <a:t> </a:t>
            </a:r>
            <a:r>
              <a:rPr lang="en-US" sz="1400" dirty="0"/>
              <a:t>et al. </a:t>
            </a:r>
            <a:r>
              <a:rPr lang="en-US" sz="1400" dirty="0" smtClean="0"/>
              <a:t>2010)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52400"/>
            <a:ext cx="7924800" cy="76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CXRB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1587</Words>
  <Application>Microsoft Office PowerPoint</Application>
  <PresentationFormat>On-screen Show (4:3)</PresentationFormat>
  <Paragraphs>448</Paragraphs>
  <Slides>37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CXBN-2 Science: characterization of detector prototype and development of data analysis protocol</vt:lpstr>
      <vt:lpstr>Slides Progression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format (Science Array)</vt:lpstr>
      <vt:lpstr>Calibration Code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CXBN-2 Science: characterization of detector prototype and development of data analysis protocol</dc:title>
  <dc:creator/>
  <cp:lastModifiedBy>MSU User</cp:lastModifiedBy>
  <cp:revision>28</cp:revision>
  <cp:lastPrinted>2015-05-01T19:16:39Z</cp:lastPrinted>
  <dcterms:created xsi:type="dcterms:W3CDTF">2006-08-16T00:00:00Z</dcterms:created>
  <dcterms:modified xsi:type="dcterms:W3CDTF">2015-05-01T19:20:47Z</dcterms:modified>
</cp:coreProperties>
</file>