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73" r:id="rId5"/>
    <p:sldId id="272" r:id="rId6"/>
    <p:sldId id="261" r:id="rId7"/>
    <p:sldId id="262" r:id="rId8"/>
    <p:sldId id="288" r:id="rId9"/>
    <p:sldId id="287" r:id="rId10"/>
    <p:sldId id="286" r:id="rId11"/>
    <p:sldId id="285" r:id="rId12"/>
    <p:sldId id="283" r:id="rId13"/>
    <p:sldId id="281" r:id="rId14"/>
    <p:sldId id="290" r:id="rId15"/>
    <p:sldId id="289" r:id="rId16"/>
    <p:sldId id="291" r:id="rId17"/>
    <p:sldId id="280" r:id="rId18"/>
    <p:sldId id="295" r:id="rId19"/>
    <p:sldId id="292" r:id="rId20"/>
    <p:sldId id="294" r:id="rId21"/>
    <p:sldId id="279" r:id="rId22"/>
    <p:sldId id="276" r:id="rId23"/>
    <p:sldId id="296" r:id="rId24"/>
    <p:sldId id="297" r:id="rId25"/>
    <p:sldId id="298" r:id="rId26"/>
    <p:sldId id="314" r:id="rId27"/>
    <p:sldId id="299" r:id="rId28"/>
    <p:sldId id="308" r:id="rId29"/>
    <p:sldId id="312" r:id="rId30"/>
    <p:sldId id="300" r:id="rId31"/>
    <p:sldId id="301" r:id="rId32"/>
    <p:sldId id="302" r:id="rId33"/>
    <p:sldId id="303" r:id="rId34"/>
    <p:sldId id="304" r:id="rId35"/>
    <p:sldId id="278" r:id="rId36"/>
    <p:sldId id="311" r:id="rId37"/>
    <p:sldId id="310" r:id="rId38"/>
    <p:sldId id="313" r:id="rId39"/>
    <p:sldId id="264" r:id="rId40"/>
    <p:sldId id="266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4E424-B41F-4A3B-98E4-58827DB3528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E0E7-8636-4E0A-9ED9-BF67095E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.mit.edu/home/kanderss/clusters2010/abell1689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dan.umn.edu/cdms/index2.s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http://space.mit.edu/home/kanderss/clusters2010/abell1689.jpg</a:t>
            </a: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A59DA-3622-4218-9E59-2F48DBEDBD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Cluster: ZwCl 0024+1652</a:t>
            </a:r>
            <a:br>
              <a:rPr lang="en-US" smtClean="0"/>
            </a:b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B63C34-AEA1-4037-9034-7B6D539408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3B3E2-0620-485B-9E38-5EED38D1F4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http://www.sudan.umn.edu/cdms/index2.shtml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A1770-C376-4EB2-9739-27BE26159F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</a:t>
            </a:r>
            <a:r>
              <a:rPr lang="en-US" baseline="-25000" smtClean="0"/>
              <a:t>x</a:t>
            </a:r>
            <a:r>
              <a:rPr lang="en-US" smtClean="0"/>
              <a:t> &gt; 10</a:t>
            </a:r>
            <a:r>
              <a:rPr lang="en-US" baseline="30000" smtClean="0"/>
              <a:t>44</a:t>
            </a:r>
            <a:r>
              <a:rPr lang="en-US" smtClean="0"/>
              <a:t> ergs/s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93D149-E53E-49D6-9BEE-80849A0024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4F77E-CD9D-41B5-94A5-2C0415EE62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Make regions more clear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4CDFD-195A-4F03-8F4A-D3B8EF6AAC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X-ray peak: through statistics of counts from the center….</a:t>
            </a:r>
          </a:p>
          <a:p>
            <a:pPr>
              <a:spcBef>
                <a:spcPct val="0"/>
              </a:spcBef>
            </a:pPr>
            <a:r>
              <a:rPr lang="en-US" smtClean="0"/>
              <a:t>Compare with BCG positions just to see if our clusters are in merging phase or in relaxed phase….</a:t>
            </a:r>
          </a:p>
          <a:p>
            <a:pPr>
              <a:spcBef>
                <a:spcPct val="0"/>
              </a:spcBef>
            </a:pPr>
            <a:r>
              <a:rPr lang="en-US" smtClean="0"/>
              <a:t>2r500 very close to virial radius of the cluster…</a:t>
            </a:r>
          </a:p>
          <a:p>
            <a:pPr>
              <a:spcBef>
                <a:spcPct val="0"/>
              </a:spcBef>
            </a:pPr>
            <a:r>
              <a:rPr lang="en-US" smtClean="0"/>
              <a:t>Put former and recent images to show difference…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01A53-1677-4896-B1CC-D6328324A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4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2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F69-C025-4E59-97A2-693B44650E7F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AF69-C025-4E59-97A2-693B44650E7F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8642-6BD4-4252-9C65-89D7ADC2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7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UUSER\Documents\Study\Study\Summer Research\2013\DAAD-RISE\Research\abell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676400"/>
            <a:ext cx="8153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Studying the Dynamical Disturbance in Galaxy Clusters Cores through Analysis of </a:t>
            </a:r>
            <a:r>
              <a:rPr lang="en-US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Chandra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X-ray Observations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553200" cy="2057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Biswas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Sharma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Morehead State University, KY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Supervisor PhD Student: Alberto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Doria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Argelander-Institut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für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Astronomie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Rheinische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Friedrich-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Wilhelms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Universität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Bonn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3" name="Picture 2" descr="C:\Users\MSUUSER\Documents\Study\Study\Summer Research\2013\DAAD-RISE\Research\aifa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40823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 August </a:t>
            </a:r>
            <a:r>
              <a:rPr lang="en-US" dirty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Subtracted all but ACIS I chips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E:\More pics\Screenshot from 2013-08-01 14_45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29123" r="24899" b="10550"/>
          <a:stretch/>
        </p:blipFill>
        <p:spPr bwMode="auto">
          <a:xfrm>
            <a:off x="2094614" y="2209800"/>
            <a:ext cx="424658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sources and cluster region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E:\More pics\Screenshot from 2013-08-01 14_46_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29457" r="19402" b="9081"/>
          <a:stretch/>
        </p:blipFill>
        <p:spPr bwMode="auto">
          <a:xfrm>
            <a:off x="2286000" y="2286000"/>
            <a:ext cx="4210494" cy="39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box?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E:\AIfaPresentation\Screenshot from 2013-08-01 11_07_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28571" r="24694" b="8163"/>
          <a:stretch/>
        </p:blipFill>
        <p:spPr bwMode="auto">
          <a:xfrm>
            <a:off x="2651760" y="2438400"/>
            <a:ext cx="400812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Flare subtraction – create background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E:\AIfaPresentation\Screenshot from 2013-08-01 11_09_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29255" r="24255" b="8245"/>
          <a:stretch/>
        </p:blipFill>
        <p:spPr bwMode="auto">
          <a:xfrm>
            <a:off x="2362200" y="2514600"/>
            <a:ext cx="4419600" cy="39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Flare subtraction – background creation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E:\AIfaPresentation\Screenshot from 2013-08-01 11_12_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29902" r="28461" b="9140"/>
          <a:stretch/>
        </p:blipFill>
        <p:spPr bwMode="auto">
          <a:xfrm>
            <a:off x="2209800" y="2560320"/>
            <a:ext cx="457200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Flare subtraction – </a:t>
            </a:r>
            <a:r>
              <a:rPr lang="en-US" dirty="0" err="1" smtClean="0"/>
              <a:t>lc_clean</a:t>
            </a:r>
            <a:r>
              <a:rPr lang="en-US" dirty="0" smtClean="0"/>
              <a:t>/</a:t>
            </a:r>
            <a:r>
              <a:rPr lang="en-US" dirty="0" err="1" smtClean="0"/>
              <a:t>lc_sigma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MSUUSER\Documents\Study\Study\Summer Research\2013\DAAD-RISE\Research\AIfA_Presentation\Screenshot from 2013-06-13 14_52_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0989" r="14285" b="12362"/>
          <a:stretch/>
        </p:blipFill>
        <p:spPr bwMode="auto">
          <a:xfrm>
            <a:off x="1371600" y="2362200"/>
            <a:ext cx="57912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Flare subtraction – clean file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E:\AIfaPresentation\Screenshot from 2013-08-01 11_14_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28449" r="26667" b="7758"/>
          <a:stretch/>
        </p:blipFill>
        <p:spPr bwMode="auto">
          <a:xfrm>
            <a:off x="2286000" y="2438400"/>
            <a:ext cx="4221480" cy="39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Xray</a:t>
            </a:r>
            <a:r>
              <a:rPr lang="en-US" dirty="0" smtClean="0"/>
              <a:t> peak &gt; Background subtraction &gt; average background surface brightness</a:t>
            </a:r>
          </a:p>
        </p:txBody>
      </p:sp>
    </p:spTree>
    <p:extLst>
      <p:ext uri="{BB962C8B-B14F-4D97-AF65-F5344CB8AC3E}">
        <p14:creationId xmlns:p14="http://schemas.microsoft.com/office/powerpoint/2010/main" val="34906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bkg_counts.reg</a:t>
            </a:r>
          </a:p>
        </p:txBody>
      </p:sp>
      <p:pic>
        <p:nvPicPr>
          <p:cNvPr id="12290" name="Picture 2" descr="E:\AIfaPresentation\Screenshot from 2013-08-01 11_15_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28192" r="28085" b="9042"/>
          <a:stretch/>
        </p:blipFill>
        <p:spPr bwMode="auto">
          <a:xfrm>
            <a:off x="2438400" y="2330528"/>
            <a:ext cx="4191000" cy="40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Fluximage</a:t>
            </a:r>
            <a:r>
              <a:rPr lang="en-US" dirty="0" smtClean="0"/>
              <a:t> – soft, hard, broad, bin4, bin5, bin6, bin7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E:\AIfaPresentation\Screenshot from 2013-08-01 11_17_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30935" r="26186" b="9065"/>
          <a:stretch/>
        </p:blipFill>
        <p:spPr bwMode="auto">
          <a:xfrm>
            <a:off x="2712720" y="2372109"/>
            <a:ext cx="3992880" cy="40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Data Analysis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 smtClean="0"/>
              <a:t>and Future </a:t>
            </a:r>
            <a:r>
              <a:rPr lang="en-US" dirty="0" smtClean="0"/>
              <a:t>Work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0950B-571E-4DE0-91A0-90182F6823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convolve</a:t>
            </a:r>
            <a:r>
              <a:rPr lang="en-US" dirty="0" smtClean="0"/>
              <a:t> – </a:t>
            </a:r>
            <a:r>
              <a:rPr lang="en-US" dirty="0"/>
              <a:t>G</a:t>
            </a:r>
            <a:r>
              <a:rPr lang="en-US" dirty="0" smtClean="0"/>
              <a:t>aussian parameters (sigma) 2,3,4 tested</a:t>
            </a:r>
          </a:p>
        </p:txBody>
      </p:sp>
      <p:pic>
        <p:nvPicPr>
          <p:cNvPr id="14338" name="Picture 2" descr="E:\AIfaPresentation\Screenshot from 2013-08-01 11_19_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30783" r="26133" b="10241"/>
          <a:stretch/>
        </p:blipFill>
        <p:spPr bwMode="auto">
          <a:xfrm>
            <a:off x="533400" y="2971800"/>
            <a:ext cx="3505200" cy="32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AIfaPresentation\Screenshot from 2013-08-01 11_20_3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32655" r="26974" b="10770"/>
          <a:stretch/>
        </p:blipFill>
        <p:spPr bwMode="auto">
          <a:xfrm>
            <a:off x="5334000" y="2895600"/>
            <a:ext cx="3352800" cy="33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mimgcalc</a:t>
            </a:r>
            <a:r>
              <a:rPr lang="en-US" dirty="0" smtClean="0"/>
              <a:t> with values to subtract =&gt; background subtracted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9" name="Picture 5" descr="E:\AIfaPresentation\Screenshot from 2013-08-01 11_22_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30817" r="26168" b="9788"/>
          <a:stretch/>
        </p:blipFill>
        <p:spPr bwMode="auto">
          <a:xfrm>
            <a:off x="2636520" y="2590799"/>
            <a:ext cx="397764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checked which combinations of bin and </a:t>
            </a:r>
            <a:r>
              <a:rPr lang="en-US" dirty="0"/>
              <a:t>G</a:t>
            </a:r>
            <a:r>
              <a:rPr lang="en-US" dirty="0" smtClean="0"/>
              <a:t>aussian parameters gave good files, i.e., files without negative counts</a:t>
            </a:r>
          </a:p>
          <a:p>
            <a:endParaRPr lang="en-US" dirty="0"/>
          </a:p>
        </p:txBody>
      </p:sp>
      <p:pic>
        <p:nvPicPr>
          <p:cNvPr id="4" name="Picture 3" descr="E:\AIfaPresentation\Screenshot from 2013-08-01 11_24_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31103" r="26699" b="9633"/>
          <a:stretch/>
        </p:blipFill>
        <p:spPr bwMode="auto">
          <a:xfrm>
            <a:off x="685800" y="3352799"/>
            <a:ext cx="3124200" cy="31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AIfaPresentation\Screenshot from 2013-08-01 11_24_5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31797" r="26248" b="11129"/>
          <a:stretch/>
        </p:blipFill>
        <p:spPr bwMode="auto">
          <a:xfrm>
            <a:off x="5105399" y="3352798"/>
            <a:ext cx="3320943" cy="31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Fimgstat</a:t>
            </a:r>
            <a:r>
              <a:rPr lang="en-US" dirty="0" smtClean="0"/>
              <a:t> to get X-ray peaks</a:t>
            </a:r>
          </a:p>
          <a:p>
            <a:endParaRPr lang="en-US" dirty="0"/>
          </a:p>
        </p:txBody>
      </p:sp>
      <p:pic>
        <p:nvPicPr>
          <p:cNvPr id="17410" name="Picture 2" descr="E:\AIfaPresentation\Screenshot from 2013-08-01 11_30_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9" r="46500" b="9191"/>
          <a:stretch/>
        </p:blipFill>
        <p:spPr bwMode="auto">
          <a:xfrm>
            <a:off x="2438400" y="2438400"/>
            <a:ext cx="4267200" cy="3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BCG/WL centers from Alberto’s work</a:t>
            </a:r>
          </a:p>
          <a:p>
            <a:endParaRPr lang="en-US" dirty="0"/>
          </a:p>
        </p:txBody>
      </p:sp>
      <p:pic>
        <p:nvPicPr>
          <p:cNvPr id="18434" name="Picture 2" descr="E:\AIfaPresentation\Screenshot from 2013-08-01 11_31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1" r="51219" b="8707"/>
          <a:stretch/>
        </p:blipFill>
        <p:spPr bwMode="auto">
          <a:xfrm>
            <a:off x="2438400" y="2286000"/>
            <a:ext cx="4267200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Offsets checked with ds9 ruler and verified manually with formulas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E:\AIfaPresentation\Screenshot from 2013-08-01 11_37_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29258" r="5712" b="4497"/>
          <a:stretch/>
        </p:blipFill>
        <p:spPr bwMode="auto">
          <a:xfrm>
            <a:off x="1234440" y="2590800"/>
            <a:ext cx="6537960" cy="40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6" name="Picture 3" descr="E:\More pics\MMT_Offset_Pl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224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CL0030+2618</a:t>
            </a:r>
            <a:endParaRPr lang="en-US" dirty="0"/>
          </a:p>
        </p:txBody>
      </p:sp>
      <p:pic>
        <p:nvPicPr>
          <p:cNvPr id="20482" name="Picture 2" descr="E:\AIfaPresentation\Screenshot from 2013-08-01 11_53_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5" t="29439" r="5570" b="7757"/>
          <a:stretch/>
        </p:blipFill>
        <p:spPr bwMode="auto">
          <a:xfrm>
            <a:off x="1828800" y="1447800"/>
            <a:ext cx="5562600" cy="51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CL0159+0030</a:t>
            </a:r>
            <a:endParaRPr lang="en-US" dirty="0"/>
          </a:p>
        </p:txBody>
      </p:sp>
      <p:pic>
        <p:nvPicPr>
          <p:cNvPr id="27650" name="Picture 2" descr="C:\Users\MSUUSER\Documents\Study\Study\Summer Research\2013\DAAD-RISE\Research\AIfA_Presentation\Screenshot from 2013-08-01 11_52_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 t="31778" r="16578" b="10666"/>
          <a:stretch/>
        </p:blipFill>
        <p:spPr bwMode="auto">
          <a:xfrm>
            <a:off x="1905000" y="1363979"/>
            <a:ext cx="5410200" cy="52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CL0230+1836</a:t>
            </a:r>
            <a:endParaRPr lang="en-US" dirty="0"/>
          </a:p>
        </p:txBody>
      </p:sp>
      <p:sp>
        <p:nvSpPr>
          <p:cNvPr id="3" name="AutoShape 2" descr="https://mail-attachment.googleusercontent.com/attachment/u/0/?ui=2&amp;ik=6d45234e9b&amp;view=att&amp;th=14039a22c6a9cb2c&amp;attid=0.1&amp;disp=inline&amp;realattid=f_hjtvq0kc0&amp;safe=1&amp;zw&amp;saduie=AG9B_P9e5aXkmVxmi4trC522ZkLg&amp;sadet=1375357493169&amp;sads=rILh8v2CyRU9petJwaXr11c8Vfo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 descr="E:\AIfaPresentation\Screenshot from 2013-08-01 13_27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29883" r="33548" b="9227"/>
          <a:stretch/>
        </p:blipFill>
        <p:spPr bwMode="auto">
          <a:xfrm>
            <a:off x="1828800" y="1447800"/>
            <a:ext cx="5486400" cy="49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6075" lvl="1" indent="-346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X-ray emission from hot </a:t>
            </a:r>
            <a:r>
              <a:rPr lang="en-US" sz="3200" dirty="0" err="1" smtClean="0"/>
              <a:t>intracluster</a:t>
            </a:r>
            <a:r>
              <a:rPr lang="en-US" sz="3200" dirty="0" smtClean="0"/>
              <a:t> gas</a:t>
            </a:r>
          </a:p>
          <a:p>
            <a:pPr marL="346075" lvl="1" indent="-346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Brightest </a:t>
            </a:r>
            <a:r>
              <a:rPr lang="en-US" sz="3200" dirty="0"/>
              <a:t>Cluster </a:t>
            </a:r>
            <a:r>
              <a:rPr lang="en-US" sz="3200" dirty="0" smtClean="0"/>
              <a:t>Galaxy</a:t>
            </a:r>
            <a:br>
              <a:rPr lang="en-US" sz="3200" dirty="0" smtClean="0"/>
            </a:br>
            <a:r>
              <a:rPr lang="en-US" sz="3200" dirty="0" smtClean="0"/>
              <a:t>(BCG</a:t>
            </a:r>
            <a:r>
              <a:rPr lang="en-US" sz="3200" dirty="0" smtClean="0"/>
              <a:t>)</a:t>
            </a:r>
          </a:p>
          <a:p>
            <a:pPr marL="346075" lvl="1" indent="-3460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X-ray peak/BCG offset =&gt; Relaxed/</a:t>
            </a:r>
            <a:r>
              <a:rPr lang="en-US" sz="3200" dirty="0" err="1" smtClean="0"/>
              <a:t>unrelaxed</a:t>
            </a:r>
            <a:r>
              <a:rPr lang="en-US" sz="3200" dirty="0" smtClean="0"/>
              <a:t> </a:t>
            </a:r>
            <a:r>
              <a:rPr lang="en-US" sz="2400" i="1" dirty="0" smtClean="0"/>
              <a:t>(Katayama et al. 2003, Sanderson et al. 2009, Hudson et al. 2010, Mann &amp; </a:t>
            </a:r>
            <a:r>
              <a:rPr lang="en-US" sz="2400" i="1" dirty="0" err="1" smtClean="0"/>
              <a:t>Ebeling</a:t>
            </a:r>
            <a:r>
              <a:rPr lang="en-US" sz="2400" i="1" dirty="0" smtClean="0"/>
              <a:t> 2012)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5383-DB29-41D3-8AE3-5949B0FACF4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CL0809+2811</a:t>
            </a:r>
            <a:endParaRPr lang="en-US" dirty="0"/>
          </a:p>
        </p:txBody>
      </p:sp>
      <p:pic>
        <p:nvPicPr>
          <p:cNvPr id="21506" name="Picture 2" descr="E:\AIfaPresentation\Screenshot from 2013-08-01 11_55_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9" t="30086" r="4412" b="8309"/>
          <a:stretch/>
        </p:blipFill>
        <p:spPr bwMode="auto">
          <a:xfrm>
            <a:off x="2514600" y="1600200"/>
            <a:ext cx="4312920" cy="4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CL1357+6232</a:t>
            </a:r>
            <a:endParaRPr lang="en-US" dirty="0"/>
          </a:p>
        </p:txBody>
      </p:sp>
      <p:pic>
        <p:nvPicPr>
          <p:cNvPr id="22530" name="Picture 2" descr="E:\AIfaPresentation\Screenshot from 2013-08-01 11_56_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30011" r="6796" b="7443"/>
          <a:stretch/>
        </p:blipFill>
        <p:spPr bwMode="auto">
          <a:xfrm>
            <a:off x="1828800" y="1600200"/>
            <a:ext cx="5593080" cy="48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 1641+4001</a:t>
            </a:r>
            <a:endParaRPr lang="en-US" dirty="0"/>
          </a:p>
        </p:txBody>
      </p:sp>
      <p:pic>
        <p:nvPicPr>
          <p:cNvPr id="23554" name="Picture 2" descr="E:\AIfaPresentation\Screenshot from 2013-08-01 11_57_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8889" r="20489" b="8000"/>
          <a:stretch/>
        </p:blipFill>
        <p:spPr bwMode="auto">
          <a:xfrm>
            <a:off x="1676400" y="1371600"/>
            <a:ext cx="5867400" cy="50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 1701+6414</a:t>
            </a:r>
            <a:endParaRPr lang="en-US" dirty="0"/>
          </a:p>
        </p:txBody>
      </p:sp>
      <p:pic>
        <p:nvPicPr>
          <p:cNvPr id="24578" name="Picture 2" descr="E:\AIfaPresentation\Screenshot from 2013-08-01 11_59_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29778" r="20489" b="9555"/>
          <a:stretch/>
        </p:blipFill>
        <p:spPr bwMode="auto">
          <a:xfrm>
            <a:off x="1828800" y="1392883"/>
            <a:ext cx="5562600" cy="52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 1416+4446</a:t>
            </a:r>
            <a:endParaRPr lang="en-US" dirty="0"/>
          </a:p>
        </p:txBody>
      </p:sp>
      <p:pic>
        <p:nvPicPr>
          <p:cNvPr id="25603" name="Picture 3" descr="E:\AIfaPresentation\Screenshot from 2013-08-01 12_00_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2" t="28445" r="9289" b="8549"/>
          <a:stretch/>
        </p:blipFill>
        <p:spPr bwMode="auto">
          <a:xfrm>
            <a:off x="1905000" y="1371599"/>
            <a:ext cx="5486400" cy="51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clusters</a:t>
            </a:r>
          </a:p>
          <a:p>
            <a:r>
              <a:rPr lang="en-US" dirty="0" smtClean="0"/>
              <a:t>Error bars on X-ray peaks</a:t>
            </a:r>
          </a:p>
          <a:p>
            <a:r>
              <a:rPr lang="en-US" dirty="0" smtClean="0"/>
              <a:t>Emission weighted centers (use?)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2" descr="C:\Users\MSUUSER\Documents\Study\Study\Summer Research\2013\DAAD-RISE\Research\AIfA_Presentation\MMT_Offset_Plot_Errorba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uncnts</a:t>
            </a:r>
            <a:r>
              <a:rPr lang="en-US" dirty="0" smtClean="0"/>
              <a:t> on </a:t>
            </a:r>
            <a:r>
              <a:rPr lang="en-US" dirty="0" err="1" smtClean="0"/>
              <a:t>fluximages</a:t>
            </a:r>
            <a:r>
              <a:rPr lang="en-US" dirty="0" smtClean="0"/>
              <a:t> with bkg_counts.reg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9" r="2034" b="10450"/>
          <a:stretch/>
        </p:blipFill>
        <p:spPr bwMode="auto">
          <a:xfrm>
            <a:off x="152400" y="2590800"/>
            <a:ext cx="8808720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77A79-C560-4410-97E6-A381A381404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10246" name="Picture 2" descr="C:\Users\MSUUSER\Documents\Study\Study\Summer Research\2013\DAAD-RISE\Research\Screenshot from 2013-07-03 20_00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2518"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/>
              <a:t>X-ray peak</a:t>
            </a:r>
            <a:r>
              <a:rPr lang="en-US" smtClean="0"/>
              <a:t>: found by analysis of </a:t>
            </a:r>
            <a:r>
              <a:rPr lang="en-US" i="1" smtClean="0"/>
              <a:t>Chandra</a:t>
            </a:r>
            <a:r>
              <a:rPr lang="en-US" smtClean="0"/>
              <a:t> X-ray observations</a:t>
            </a:r>
          </a:p>
          <a:p>
            <a:r>
              <a:rPr lang="en-US" sz="4000" b="1" smtClean="0"/>
              <a:t>BCG location</a:t>
            </a:r>
            <a:r>
              <a:rPr lang="en-US" smtClean="0"/>
              <a:t>: found by analysis of optical observations</a:t>
            </a:r>
          </a:p>
          <a:p>
            <a:r>
              <a:rPr lang="en-US" sz="4000" b="1" smtClean="0"/>
              <a:t>Dynamical disturbance measurement</a:t>
            </a:r>
            <a:r>
              <a:rPr lang="en-US" smtClean="0"/>
              <a:t>: in </a:t>
            </a:r>
            <a:r>
              <a:rPr lang="en-US" u="sng" smtClean="0"/>
              <a:t>relaxed clusters</a:t>
            </a:r>
            <a:r>
              <a:rPr lang="en-US" smtClean="0"/>
              <a:t>, BCG’s location </a:t>
            </a:r>
            <a:r>
              <a:rPr lang="en-US" u="sng" smtClean="0"/>
              <a:t>coincides</a:t>
            </a:r>
            <a:r>
              <a:rPr lang="en-US" smtClean="0"/>
              <a:t> with the X-ray peak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0D80B-8327-4C21-97F2-68A2AD18C19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UUSER\Documents\Study\Study\Summer Research\2013\DAAD-RISE\Research\presentationmaterials\Screenshot from 2013-07-01 17_10_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1" r="50000" b="6944"/>
          <a:stretch>
            <a:fillRect/>
          </a:stretch>
        </p:blipFill>
        <p:spPr bwMode="auto">
          <a:xfrm>
            <a:off x="0" y="1409700"/>
            <a:ext cx="42179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Preliminary Results and Future Work</a:t>
            </a: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F40EC-4E8C-4B22-A96C-53E98066F4B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2" descr="C:\Users\MSUUSER\Documents\Study\Study\Summer Research\2013\DAAD-RISE\Research\presentationmaterials\Screenshot from 2013-07-01 17_10_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29190" r="-328" b="12648"/>
          <a:stretch>
            <a:fillRect/>
          </a:stretch>
        </p:blipFill>
        <p:spPr bwMode="auto">
          <a:xfrm>
            <a:off x="4953000" y="1390650"/>
            <a:ext cx="42179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8825" y="5765800"/>
            <a:ext cx="270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Uncleaned observation file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34063" y="5732463"/>
            <a:ext cx="245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Cleaned observation file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19600" y="3587750"/>
            <a:ext cx="381000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4950"/>
            <a:ext cx="419893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64275" y="6216650"/>
            <a:ext cx="1538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Offset analysis</a:t>
            </a:r>
          </a:p>
          <a:p>
            <a:pPr algn="ctr"/>
            <a:r>
              <a:rPr lang="en-US" baseline="-25000"/>
              <a:t>Katayama et al. 2002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19600" y="3365500"/>
            <a:ext cx="381000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0405E-6 L -0.54722 0.0039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1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26E-6 L -0.53889 -0.000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26E-6 L -0.59722 -0.00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10" grpId="0"/>
      <p:bldP spid="10" grpId="1"/>
      <p:bldP spid="7" grpId="0" animBg="1"/>
      <p:bldP spid="7" grpId="1" animBg="1"/>
      <p:bldP spid="9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SUUSER\Documents\Study\Study\Summer Research\2013\DAAD-RISE\Research\Screenshots\Structure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Mass approximation: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Gravitational lensing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X-ray luminosity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 Hydrostatic  Equilibrium</a:t>
            </a:r>
          </a:p>
          <a:p>
            <a:r>
              <a:rPr lang="en-US" smtClean="0"/>
              <a:t>Hydrostatic equilibrium </a:t>
            </a:r>
            <a:br>
              <a:rPr lang="en-US" smtClean="0"/>
            </a:br>
            <a:r>
              <a:rPr lang="en-US" smtClean="0"/>
              <a:t>assumed in unrelaxed clusters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0E6B3-3DDB-4B86-9CD4-01CA67376B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Users\MSUUSER\Documents\Study\Study\Summer Research\2013\DAAD-RISE\Research\presentationmaterials\comaX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3550"/>
            <a:ext cx="2667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3657600"/>
            <a:ext cx="2459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u="sng"/>
              <a:t>cannot</a:t>
            </a:r>
            <a:r>
              <a:rPr lang="en-US" sz="3200"/>
              <a:t> be</a:t>
            </a:r>
          </a:p>
        </p:txBody>
      </p:sp>
      <p:pic>
        <p:nvPicPr>
          <p:cNvPr id="2050" name="Picture 2" descr="C:\Users\MSUUSER\Documents\Study\Study\Summer Research\2013\DAAD-RISE\Research\grav_le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750" fill="hold"/>
                                        <p:tgtEl>
                                          <p:spTgt spid="205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Data Reduction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 Sampling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C0AE2-C256-482C-9B36-0FC6422A0EB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86325" y="5486400"/>
            <a:ext cx="35464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/>
            <a:r>
              <a:rPr lang="en-US" sz="2800"/>
              <a:t>Flux limited sample </a:t>
            </a:r>
          </a:p>
          <a:p>
            <a:pPr lvl="1"/>
            <a:r>
              <a:rPr lang="en-US" sz="2000"/>
              <a:t>36 clusters (0.35 &lt; z &lt; 0.89)</a:t>
            </a:r>
          </a:p>
          <a:p>
            <a:pPr lvl="1"/>
            <a:r>
              <a:rPr lang="en-US" sz="2800"/>
              <a:t>	</a:t>
            </a:r>
          </a:p>
          <a:p>
            <a:endParaRPr 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8363" y="4538663"/>
            <a:ext cx="1422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/>
              <a:t>Credit: Holger Israel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76600" y="2989263"/>
            <a:ext cx="79375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361907" y="5066506"/>
            <a:ext cx="596900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743200"/>
            <a:ext cx="236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400d </a:t>
            </a:r>
          </a:p>
          <a:p>
            <a:r>
              <a:rPr lang="en-US" sz="2800" dirty="0" smtClean="0"/>
              <a:t>Cosmological Sample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219200"/>
            <a:ext cx="456088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4130619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 err="1"/>
              <a:t>Burenin</a:t>
            </a:r>
            <a:r>
              <a:rPr lang="en-US" sz="1200" dirty="0"/>
              <a:t> et al. 2007</a:t>
            </a:r>
          </a:p>
          <a:p>
            <a:r>
              <a:rPr lang="en-US" sz="1200" dirty="0" err="1"/>
              <a:t>Vikhlinin</a:t>
            </a:r>
            <a:r>
              <a:rPr lang="en-US" sz="1200" dirty="0"/>
              <a:t> et al. 2009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 animBg="1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Data Reduction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i="1" dirty="0" smtClean="0"/>
              <a:t>Chandra</a:t>
            </a:r>
            <a:r>
              <a:rPr lang="en-US" dirty="0" smtClean="0"/>
              <a:t> X-ray Center</a:t>
            </a:r>
          </a:p>
        </p:txBody>
      </p:sp>
      <p:pic>
        <p:nvPicPr>
          <p:cNvPr id="8196" name="Picture 4" descr="C:\Users\MSUUSER\Documents\Study\Study\Stellar Necrology Lab\cxc_threads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70125"/>
            <a:ext cx="81534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July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EFC1A-2829-4A21-ADDA-DC55103122D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E:\AIfaPresentation\Screenshot from 2013-08-01 10_52_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r="233" b="10775"/>
          <a:stretch/>
        </p:blipFill>
        <p:spPr bwMode="auto">
          <a:xfrm>
            <a:off x="457200" y="2438400"/>
            <a:ext cx="821193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Chandra_repro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E:\More pics\Screenshot from 2013-08-01 14_43_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t="29825" r="24486" b="8458"/>
          <a:stretch/>
        </p:blipFill>
        <p:spPr bwMode="auto">
          <a:xfrm>
            <a:off x="2514600" y="2286000"/>
            <a:ext cx="4343400" cy="43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ECVqZfbPUxRrOrTlxeRR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h1Mrao0G6WiAIFonybm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ULdYZ5ih8qukDocN1q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ECVqZfbPUxRrOrTlxeRR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h1Mrao0G6WiAIFonybm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ULdYZ5ih8qukDocN1q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vRbF9QiFjfZZ71dboVo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467</Words>
  <Application>Microsoft Office PowerPoint</Application>
  <PresentationFormat>On-screen Show (4:3)</PresentationFormat>
  <Paragraphs>144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Studying the Dynamical Disturbance in Galaxy Clusters Cores through Analysis of Chandra X-ray Observations</vt:lpstr>
      <vt:lpstr>Outline</vt:lpstr>
      <vt:lpstr>Introduction</vt:lpstr>
      <vt:lpstr>Introduction</vt:lpstr>
      <vt:lpstr>Motivation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Reduction</vt:lpstr>
      <vt:lpstr>Data Analysis</vt:lpstr>
      <vt:lpstr>Data Analysis</vt:lpstr>
      <vt:lpstr>Data Analysis</vt:lpstr>
      <vt:lpstr>Data Analysis</vt:lpstr>
      <vt:lpstr>Data Analysis</vt:lpstr>
      <vt:lpstr>CL0030+2618</vt:lpstr>
      <vt:lpstr>CL0159+0030</vt:lpstr>
      <vt:lpstr>CL0230+1836</vt:lpstr>
      <vt:lpstr>CL0809+2811</vt:lpstr>
      <vt:lpstr>CL1357+6232</vt:lpstr>
      <vt:lpstr>Cl 1641+4001</vt:lpstr>
      <vt:lpstr>Cl 1701+6414</vt:lpstr>
      <vt:lpstr>Cl 1416+4446</vt:lpstr>
      <vt:lpstr>Future Work</vt:lpstr>
      <vt:lpstr>Thank You</vt:lpstr>
      <vt:lpstr>Results</vt:lpstr>
      <vt:lpstr>Data Reduction</vt:lpstr>
      <vt:lpstr>PowerPoint Presentation</vt:lpstr>
      <vt:lpstr>Preliminary Results and Future Work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MSUUSER</dc:creator>
  <cp:lastModifiedBy>MSUUSER</cp:lastModifiedBy>
  <cp:revision>43</cp:revision>
  <dcterms:created xsi:type="dcterms:W3CDTF">2013-07-31T21:58:01Z</dcterms:created>
  <dcterms:modified xsi:type="dcterms:W3CDTF">2013-08-01T12:59:33Z</dcterms:modified>
</cp:coreProperties>
</file>